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30"/>
  </p:notesMasterIdLst>
  <p:sldIdLst>
    <p:sldId id="309" r:id="rId5"/>
    <p:sldId id="306" r:id="rId6"/>
    <p:sldId id="385" r:id="rId7"/>
    <p:sldId id="345" r:id="rId8"/>
    <p:sldId id="308" r:id="rId9"/>
    <p:sldId id="359" r:id="rId10"/>
    <p:sldId id="330" r:id="rId11"/>
    <p:sldId id="395" r:id="rId12"/>
    <p:sldId id="392" r:id="rId13"/>
    <p:sldId id="378" r:id="rId14"/>
    <p:sldId id="337" r:id="rId15"/>
    <p:sldId id="381" r:id="rId16"/>
    <p:sldId id="382" r:id="rId17"/>
    <p:sldId id="387" r:id="rId18"/>
    <p:sldId id="388" r:id="rId19"/>
    <p:sldId id="390" r:id="rId20"/>
    <p:sldId id="391" r:id="rId21"/>
    <p:sldId id="386" r:id="rId22"/>
    <p:sldId id="389" r:id="rId23"/>
    <p:sldId id="360" r:id="rId24"/>
    <p:sldId id="361" r:id="rId25"/>
    <p:sldId id="376" r:id="rId26"/>
    <p:sldId id="377" r:id="rId27"/>
    <p:sldId id="379" r:id="rId28"/>
    <p:sldId id="319" r:id="rId29"/>
  </p:sldIdLst>
  <p:sldSz cx="9144000" cy="6858000" type="screen4x3"/>
  <p:notesSz cx="6799263" cy="9929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5E80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5E80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5E80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5E80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5E80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5E80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5E80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5E80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5E80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D5645A-B37F-AA74-7474-F0AEA1E83181}" name="Kleinhans, Simone" initials="SK" userId="S::Simone.Kleinhans@vsa.ekiba.de::5b3788bc-8459-4582-b40c-1f02b9b4945f" providerId="AD"/>
  <p188:author id="{534B87AE-7E0E-72BB-057A-2D2BD1E4AEA7}" name="Zaucker, Luzie" initials="LZ" userId="S::Luzie.Zaucker@vsa.ekiba.de::ead95c7c-9309-43f6-9180-d1eee92a29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4C6EB"/>
    <a:srgbClr val="B1C902"/>
    <a:srgbClr val="CDCDDE"/>
    <a:srgbClr val="FFFFFF"/>
    <a:srgbClr val="F3F9FA"/>
    <a:srgbClr val="005E80"/>
    <a:srgbClr val="45A12A"/>
    <a:srgbClr val="4D4D4D"/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86" autoAdjust="0"/>
  </p:normalViewPr>
  <p:slideViewPr>
    <p:cSldViewPr snapToObject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-2280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C9CC3-A743-4162-9F86-F467646A84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6799A4E-2ECE-4139-B8FC-DF773D32FA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/>
            <a:t>Die Schulungen erfolgen via Teams im Echtbetrieb</a:t>
          </a:r>
          <a:endParaRPr lang="en-US" sz="2400" dirty="0"/>
        </a:p>
      </dgm:t>
    </dgm:pt>
    <dgm:pt modelId="{FE6683D2-37CF-4D1B-8455-8969F0C7D1BA}" type="parTrans" cxnId="{39FF90F8-68EB-451E-B568-F5CDC28E6C03}">
      <dgm:prSet/>
      <dgm:spPr/>
      <dgm:t>
        <a:bodyPr/>
        <a:lstStyle/>
        <a:p>
          <a:endParaRPr lang="en-US"/>
        </a:p>
      </dgm:t>
    </dgm:pt>
    <dgm:pt modelId="{1BD4649C-5CF5-43F8-B609-FABAFAD10092}" type="sibTrans" cxnId="{39FF90F8-68EB-451E-B568-F5CDC28E6C03}">
      <dgm:prSet/>
      <dgm:spPr/>
      <dgm:t>
        <a:bodyPr/>
        <a:lstStyle/>
        <a:p>
          <a:endParaRPr lang="en-US"/>
        </a:p>
      </dgm:t>
    </dgm:pt>
    <dgm:pt modelId="{504E4F0A-4298-4C85-A62D-9CC371DE7F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/>
            <a:t>Wir stellen Handouts für die entsprechenden Bearbeitungsschritte vor Ort zur Verfügung</a:t>
          </a:r>
          <a:endParaRPr lang="en-US" sz="2400" dirty="0"/>
        </a:p>
      </dgm:t>
    </dgm:pt>
    <dgm:pt modelId="{5698F85F-1E7A-4D72-9FBA-E321B1E67FD9}" type="parTrans" cxnId="{41E6677A-3D47-4E97-99D1-7014AD8B2F4C}">
      <dgm:prSet/>
      <dgm:spPr/>
      <dgm:t>
        <a:bodyPr/>
        <a:lstStyle/>
        <a:p>
          <a:endParaRPr lang="en-US"/>
        </a:p>
      </dgm:t>
    </dgm:pt>
    <dgm:pt modelId="{4BDC004B-05B9-4C8E-9CC1-BA20011BC183}" type="sibTrans" cxnId="{41E6677A-3D47-4E97-99D1-7014AD8B2F4C}">
      <dgm:prSet/>
      <dgm:spPr/>
      <dgm:t>
        <a:bodyPr/>
        <a:lstStyle/>
        <a:p>
          <a:endParaRPr lang="en-US"/>
        </a:p>
      </dgm:t>
    </dgm:pt>
    <dgm:pt modelId="{E0B8048A-F24D-4531-8865-BE273CA4E6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/>
            <a:t>Wir sind 1. Ansprechpartner auch nach der Schulung für die KG/ Bezirk/ KiTa</a:t>
          </a:r>
          <a:endParaRPr lang="en-US" sz="2400" dirty="0"/>
        </a:p>
      </dgm:t>
    </dgm:pt>
    <dgm:pt modelId="{5B68FC78-238A-488C-B53B-EE51C7526373}" type="parTrans" cxnId="{3CF6FED6-6BA3-4F69-A4C0-99BC9CF3D55B}">
      <dgm:prSet/>
      <dgm:spPr/>
      <dgm:t>
        <a:bodyPr/>
        <a:lstStyle/>
        <a:p>
          <a:endParaRPr lang="en-US"/>
        </a:p>
      </dgm:t>
    </dgm:pt>
    <dgm:pt modelId="{9C639709-376E-46AF-B0E4-A8E3114F77D0}" type="sibTrans" cxnId="{3CF6FED6-6BA3-4F69-A4C0-99BC9CF3D55B}">
      <dgm:prSet/>
      <dgm:spPr/>
      <dgm:t>
        <a:bodyPr/>
        <a:lstStyle/>
        <a:p>
          <a:endParaRPr lang="en-US"/>
        </a:p>
      </dgm:t>
    </dgm:pt>
    <dgm:pt modelId="{53DFE879-B2AE-47E9-9B21-64A02959D55A}" type="pres">
      <dgm:prSet presAssocID="{63DC9CC3-A743-4162-9F86-F467646A8409}" presName="root" presStyleCnt="0">
        <dgm:presLayoutVars>
          <dgm:dir/>
          <dgm:resizeHandles val="exact"/>
        </dgm:presLayoutVars>
      </dgm:prSet>
      <dgm:spPr/>
    </dgm:pt>
    <dgm:pt modelId="{42B1537D-C1EF-4B9E-90A3-1D7288D5DA81}" type="pres">
      <dgm:prSet presAssocID="{26799A4E-2ECE-4139-B8FC-DF773D32FAF7}" presName="compNode" presStyleCnt="0"/>
      <dgm:spPr/>
    </dgm:pt>
    <dgm:pt modelId="{3E9F6A71-75E7-4054-9A43-3E43C2D77281}" type="pres">
      <dgm:prSet presAssocID="{26799A4E-2ECE-4139-B8FC-DF773D32FAF7}" presName="bgRect" presStyleLbl="bgShp" presStyleIdx="0" presStyleCnt="3" custScaleY="78173" custLinFactNeighborY="9039"/>
      <dgm:spPr/>
    </dgm:pt>
    <dgm:pt modelId="{B5F1D715-A204-4DFF-8B5E-57C156CB816B}" type="pres">
      <dgm:prSet presAssocID="{26799A4E-2ECE-4139-B8FC-DF773D32FA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D123F27C-AF9E-47BC-B7BE-66EB32704360}" type="pres">
      <dgm:prSet presAssocID="{26799A4E-2ECE-4139-B8FC-DF773D32FAF7}" presName="spaceRect" presStyleCnt="0"/>
      <dgm:spPr/>
    </dgm:pt>
    <dgm:pt modelId="{C7949845-35BC-4834-AD64-DCEBCCC8E0D4}" type="pres">
      <dgm:prSet presAssocID="{26799A4E-2ECE-4139-B8FC-DF773D32FAF7}" presName="parTx" presStyleLbl="revTx" presStyleIdx="0" presStyleCnt="3">
        <dgm:presLayoutVars>
          <dgm:chMax val="0"/>
          <dgm:chPref val="0"/>
        </dgm:presLayoutVars>
      </dgm:prSet>
      <dgm:spPr/>
    </dgm:pt>
    <dgm:pt modelId="{7D159EE0-2E86-408E-B241-2195D3361CA4}" type="pres">
      <dgm:prSet presAssocID="{1BD4649C-5CF5-43F8-B609-FABAFAD10092}" presName="sibTrans" presStyleCnt="0"/>
      <dgm:spPr/>
    </dgm:pt>
    <dgm:pt modelId="{D6376AD2-D94A-460A-A09C-14AE2437CB34}" type="pres">
      <dgm:prSet presAssocID="{504E4F0A-4298-4C85-A62D-9CC371DE7F51}" presName="compNode" presStyleCnt="0"/>
      <dgm:spPr/>
    </dgm:pt>
    <dgm:pt modelId="{5874632C-BCE4-4E44-B86C-13F05127F8FA}" type="pres">
      <dgm:prSet presAssocID="{504E4F0A-4298-4C85-A62D-9CC371DE7F51}" presName="bgRect" presStyleLbl="bgShp" presStyleIdx="1" presStyleCnt="3" custScaleY="78173"/>
      <dgm:spPr/>
    </dgm:pt>
    <dgm:pt modelId="{531DF53D-7BA5-419A-94AA-C7B2820BEDCA}" type="pres">
      <dgm:prSet presAssocID="{504E4F0A-4298-4C85-A62D-9CC371DE7F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F71CBAB0-6117-4F1B-B2ED-79E4F81E0699}" type="pres">
      <dgm:prSet presAssocID="{504E4F0A-4298-4C85-A62D-9CC371DE7F51}" presName="spaceRect" presStyleCnt="0"/>
      <dgm:spPr/>
    </dgm:pt>
    <dgm:pt modelId="{5FEA93FC-DDFC-4FF7-A44F-158BA260E496}" type="pres">
      <dgm:prSet presAssocID="{504E4F0A-4298-4C85-A62D-9CC371DE7F51}" presName="parTx" presStyleLbl="revTx" presStyleIdx="1" presStyleCnt="3">
        <dgm:presLayoutVars>
          <dgm:chMax val="0"/>
          <dgm:chPref val="0"/>
        </dgm:presLayoutVars>
      </dgm:prSet>
      <dgm:spPr/>
    </dgm:pt>
    <dgm:pt modelId="{DC43DE50-6D53-44EF-BCF9-E3B113BF4FA2}" type="pres">
      <dgm:prSet presAssocID="{4BDC004B-05B9-4C8E-9CC1-BA20011BC183}" presName="sibTrans" presStyleCnt="0"/>
      <dgm:spPr/>
    </dgm:pt>
    <dgm:pt modelId="{D0C6F80F-01CE-4A78-A5BB-9B4DA1BFB34F}" type="pres">
      <dgm:prSet presAssocID="{E0B8048A-F24D-4531-8865-BE273CA4E69E}" presName="compNode" presStyleCnt="0"/>
      <dgm:spPr/>
    </dgm:pt>
    <dgm:pt modelId="{3A2C8589-392C-4959-B886-2FFB71CCEF98}" type="pres">
      <dgm:prSet presAssocID="{E0B8048A-F24D-4531-8865-BE273CA4E69E}" presName="bgRect" presStyleLbl="bgShp" presStyleIdx="2" presStyleCnt="3" custScaleY="78173"/>
      <dgm:spPr/>
    </dgm:pt>
    <dgm:pt modelId="{88529655-3FA0-411F-A5A2-0F9A02DFABF8}" type="pres">
      <dgm:prSet presAssocID="{E0B8048A-F24D-4531-8865-BE273CA4E69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nzimmer"/>
        </a:ext>
      </dgm:extLst>
    </dgm:pt>
    <dgm:pt modelId="{3B80C04F-60E8-40CF-B5D2-96E3868428A0}" type="pres">
      <dgm:prSet presAssocID="{E0B8048A-F24D-4531-8865-BE273CA4E69E}" presName="spaceRect" presStyleCnt="0"/>
      <dgm:spPr/>
    </dgm:pt>
    <dgm:pt modelId="{41D74534-7A62-4A6F-8B07-68FD90153B25}" type="pres">
      <dgm:prSet presAssocID="{E0B8048A-F24D-4531-8865-BE273CA4E69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1E6677A-3D47-4E97-99D1-7014AD8B2F4C}" srcId="{63DC9CC3-A743-4162-9F86-F467646A8409}" destId="{504E4F0A-4298-4C85-A62D-9CC371DE7F51}" srcOrd="1" destOrd="0" parTransId="{5698F85F-1E7A-4D72-9FBA-E321B1E67FD9}" sibTransId="{4BDC004B-05B9-4C8E-9CC1-BA20011BC183}"/>
    <dgm:cxn modelId="{940235A4-F941-4694-9F46-11FC503C6970}" type="presOf" srcId="{63DC9CC3-A743-4162-9F86-F467646A8409}" destId="{53DFE879-B2AE-47E9-9B21-64A02959D55A}" srcOrd="0" destOrd="0" presId="urn:microsoft.com/office/officeart/2018/2/layout/IconVerticalSolidList"/>
    <dgm:cxn modelId="{3CF6FED6-6BA3-4F69-A4C0-99BC9CF3D55B}" srcId="{63DC9CC3-A743-4162-9F86-F467646A8409}" destId="{E0B8048A-F24D-4531-8865-BE273CA4E69E}" srcOrd="2" destOrd="0" parTransId="{5B68FC78-238A-488C-B53B-EE51C7526373}" sibTransId="{9C639709-376E-46AF-B0E4-A8E3114F77D0}"/>
    <dgm:cxn modelId="{37D30EDE-483E-4F69-8BC4-2DEE86095C33}" type="presOf" srcId="{504E4F0A-4298-4C85-A62D-9CC371DE7F51}" destId="{5FEA93FC-DDFC-4FF7-A44F-158BA260E496}" srcOrd="0" destOrd="0" presId="urn:microsoft.com/office/officeart/2018/2/layout/IconVerticalSolidList"/>
    <dgm:cxn modelId="{270812E4-756B-420D-AC90-1AE661DBE9A4}" type="presOf" srcId="{26799A4E-2ECE-4139-B8FC-DF773D32FAF7}" destId="{C7949845-35BC-4834-AD64-DCEBCCC8E0D4}" srcOrd="0" destOrd="0" presId="urn:microsoft.com/office/officeart/2018/2/layout/IconVerticalSolidList"/>
    <dgm:cxn modelId="{2E850AE6-E60C-4557-9639-C5EF0D6D6FEF}" type="presOf" srcId="{E0B8048A-F24D-4531-8865-BE273CA4E69E}" destId="{41D74534-7A62-4A6F-8B07-68FD90153B25}" srcOrd="0" destOrd="0" presId="urn:microsoft.com/office/officeart/2018/2/layout/IconVerticalSolidList"/>
    <dgm:cxn modelId="{39FF90F8-68EB-451E-B568-F5CDC28E6C03}" srcId="{63DC9CC3-A743-4162-9F86-F467646A8409}" destId="{26799A4E-2ECE-4139-B8FC-DF773D32FAF7}" srcOrd="0" destOrd="0" parTransId="{FE6683D2-37CF-4D1B-8455-8969F0C7D1BA}" sibTransId="{1BD4649C-5CF5-43F8-B609-FABAFAD10092}"/>
    <dgm:cxn modelId="{C10CD16A-651C-45E1-A181-42ECAA4387F3}" type="presParOf" srcId="{53DFE879-B2AE-47E9-9B21-64A02959D55A}" destId="{42B1537D-C1EF-4B9E-90A3-1D7288D5DA81}" srcOrd="0" destOrd="0" presId="urn:microsoft.com/office/officeart/2018/2/layout/IconVerticalSolidList"/>
    <dgm:cxn modelId="{6CCEE1ED-329E-459D-A213-FA0BB836120B}" type="presParOf" srcId="{42B1537D-C1EF-4B9E-90A3-1D7288D5DA81}" destId="{3E9F6A71-75E7-4054-9A43-3E43C2D77281}" srcOrd="0" destOrd="0" presId="urn:microsoft.com/office/officeart/2018/2/layout/IconVerticalSolidList"/>
    <dgm:cxn modelId="{675A4C16-2DE0-4841-A777-3BAFDBEA9F24}" type="presParOf" srcId="{42B1537D-C1EF-4B9E-90A3-1D7288D5DA81}" destId="{B5F1D715-A204-4DFF-8B5E-57C156CB816B}" srcOrd="1" destOrd="0" presId="urn:microsoft.com/office/officeart/2018/2/layout/IconVerticalSolidList"/>
    <dgm:cxn modelId="{0046FBEB-D5DA-48D3-9C3E-E2E0092DF231}" type="presParOf" srcId="{42B1537D-C1EF-4B9E-90A3-1D7288D5DA81}" destId="{D123F27C-AF9E-47BC-B7BE-66EB32704360}" srcOrd="2" destOrd="0" presId="urn:microsoft.com/office/officeart/2018/2/layout/IconVerticalSolidList"/>
    <dgm:cxn modelId="{D2F588C9-BDD5-4305-A972-11D863106D07}" type="presParOf" srcId="{42B1537D-C1EF-4B9E-90A3-1D7288D5DA81}" destId="{C7949845-35BC-4834-AD64-DCEBCCC8E0D4}" srcOrd="3" destOrd="0" presId="urn:microsoft.com/office/officeart/2018/2/layout/IconVerticalSolidList"/>
    <dgm:cxn modelId="{F668AB2D-C36D-4215-9D52-0550CCF9313D}" type="presParOf" srcId="{53DFE879-B2AE-47E9-9B21-64A02959D55A}" destId="{7D159EE0-2E86-408E-B241-2195D3361CA4}" srcOrd="1" destOrd="0" presId="urn:microsoft.com/office/officeart/2018/2/layout/IconVerticalSolidList"/>
    <dgm:cxn modelId="{DE35426D-0206-4E1D-82D6-1350DD138D02}" type="presParOf" srcId="{53DFE879-B2AE-47E9-9B21-64A02959D55A}" destId="{D6376AD2-D94A-460A-A09C-14AE2437CB34}" srcOrd="2" destOrd="0" presId="urn:microsoft.com/office/officeart/2018/2/layout/IconVerticalSolidList"/>
    <dgm:cxn modelId="{3564D4EC-E270-478B-97D9-D9943C3B5C6A}" type="presParOf" srcId="{D6376AD2-D94A-460A-A09C-14AE2437CB34}" destId="{5874632C-BCE4-4E44-B86C-13F05127F8FA}" srcOrd="0" destOrd="0" presId="urn:microsoft.com/office/officeart/2018/2/layout/IconVerticalSolidList"/>
    <dgm:cxn modelId="{E8365FD9-0290-4F05-89D9-B44A91110B2A}" type="presParOf" srcId="{D6376AD2-D94A-460A-A09C-14AE2437CB34}" destId="{531DF53D-7BA5-419A-94AA-C7B2820BEDCA}" srcOrd="1" destOrd="0" presId="urn:microsoft.com/office/officeart/2018/2/layout/IconVerticalSolidList"/>
    <dgm:cxn modelId="{E05BE404-BB7A-4E21-8D9F-187C5ADDA028}" type="presParOf" srcId="{D6376AD2-D94A-460A-A09C-14AE2437CB34}" destId="{F71CBAB0-6117-4F1B-B2ED-79E4F81E0699}" srcOrd="2" destOrd="0" presId="urn:microsoft.com/office/officeart/2018/2/layout/IconVerticalSolidList"/>
    <dgm:cxn modelId="{175E946D-5CB4-430E-9BC6-BFCBC85B363B}" type="presParOf" srcId="{D6376AD2-D94A-460A-A09C-14AE2437CB34}" destId="{5FEA93FC-DDFC-4FF7-A44F-158BA260E496}" srcOrd="3" destOrd="0" presId="urn:microsoft.com/office/officeart/2018/2/layout/IconVerticalSolidList"/>
    <dgm:cxn modelId="{9B728C6E-6679-405F-BD4B-31734FE541AF}" type="presParOf" srcId="{53DFE879-B2AE-47E9-9B21-64A02959D55A}" destId="{DC43DE50-6D53-44EF-BCF9-E3B113BF4FA2}" srcOrd="3" destOrd="0" presId="urn:microsoft.com/office/officeart/2018/2/layout/IconVerticalSolidList"/>
    <dgm:cxn modelId="{1E7625B2-74A2-4AC7-9863-C1F3991C9578}" type="presParOf" srcId="{53DFE879-B2AE-47E9-9B21-64A02959D55A}" destId="{D0C6F80F-01CE-4A78-A5BB-9B4DA1BFB34F}" srcOrd="4" destOrd="0" presId="urn:microsoft.com/office/officeart/2018/2/layout/IconVerticalSolidList"/>
    <dgm:cxn modelId="{6B5A06F7-4794-4B52-8E0D-3AFE435060DE}" type="presParOf" srcId="{D0C6F80F-01CE-4A78-A5BB-9B4DA1BFB34F}" destId="{3A2C8589-392C-4959-B886-2FFB71CCEF98}" srcOrd="0" destOrd="0" presId="urn:microsoft.com/office/officeart/2018/2/layout/IconVerticalSolidList"/>
    <dgm:cxn modelId="{1959C417-D702-4181-AB90-D2CD9C794742}" type="presParOf" srcId="{D0C6F80F-01CE-4A78-A5BB-9B4DA1BFB34F}" destId="{88529655-3FA0-411F-A5A2-0F9A02DFABF8}" srcOrd="1" destOrd="0" presId="urn:microsoft.com/office/officeart/2018/2/layout/IconVerticalSolidList"/>
    <dgm:cxn modelId="{626C3931-8DDD-4DDE-8A37-A1B003AD7F99}" type="presParOf" srcId="{D0C6F80F-01CE-4A78-A5BB-9B4DA1BFB34F}" destId="{3B80C04F-60E8-40CF-B5D2-96E3868428A0}" srcOrd="2" destOrd="0" presId="urn:microsoft.com/office/officeart/2018/2/layout/IconVerticalSolidList"/>
    <dgm:cxn modelId="{A5DCF8AB-310A-4091-8E0A-882B1ABE4728}" type="presParOf" srcId="{D0C6F80F-01CE-4A78-A5BB-9B4DA1BFB34F}" destId="{41D74534-7A62-4A6F-8B07-68FD90153B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8029F-FDB2-4B33-9886-A7BDCC012E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10306B-5528-4051-A3B1-15E300463F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/>
            <a:t>Kontakt zur Kirchengemeinde /Bezirk /Kita aufnehmen</a:t>
          </a:r>
          <a:endParaRPr lang="en-US" sz="2400" dirty="0"/>
        </a:p>
      </dgm:t>
    </dgm:pt>
    <dgm:pt modelId="{ED669AE1-6D03-4E61-97E1-6B02266C1648}" type="parTrans" cxnId="{6346024A-AF55-4CFA-A9B3-3B689FCD39E3}">
      <dgm:prSet/>
      <dgm:spPr/>
      <dgm:t>
        <a:bodyPr/>
        <a:lstStyle/>
        <a:p>
          <a:endParaRPr lang="en-US"/>
        </a:p>
      </dgm:t>
    </dgm:pt>
    <dgm:pt modelId="{0BFE8E5C-4513-4291-A297-EF4DF36D36C3}" type="sibTrans" cxnId="{6346024A-AF55-4CFA-A9B3-3B689FCD39E3}">
      <dgm:prSet/>
      <dgm:spPr/>
      <dgm:t>
        <a:bodyPr/>
        <a:lstStyle/>
        <a:p>
          <a:endParaRPr lang="en-US"/>
        </a:p>
      </dgm:t>
    </dgm:pt>
    <dgm:pt modelId="{8AA077A0-3087-4F13-B82A-91634949FA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/>
            <a:t>	Checklisten für die Einführung von 	Phoenix zur Verfügung stellen</a:t>
          </a:r>
          <a:endParaRPr lang="en-US" sz="2400" dirty="0"/>
        </a:p>
      </dgm:t>
    </dgm:pt>
    <dgm:pt modelId="{F4C95FBD-6D74-48B9-A8D8-011B290DB842}" type="parTrans" cxnId="{04931A57-C674-45C2-8D34-805A0100A24A}">
      <dgm:prSet/>
      <dgm:spPr/>
      <dgm:t>
        <a:bodyPr/>
        <a:lstStyle/>
        <a:p>
          <a:endParaRPr lang="en-US"/>
        </a:p>
      </dgm:t>
    </dgm:pt>
    <dgm:pt modelId="{483E70B4-EFEE-42AB-8ED7-33E7C9A87D7A}" type="sibTrans" cxnId="{04931A57-C674-45C2-8D34-805A0100A24A}">
      <dgm:prSet/>
      <dgm:spPr/>
      <dgm:t>
        <a:bodyPr/>
        <a:lstStyle/>
        <a:p>
          <a:endParaRPr lang="en-US"/>
        </a:p>
      </dgm:t>
    </dgm:pt>
    <dgm:pt modelId="{87749AD5-04B7-4547-B9B7-27BB968E64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 b="1" dirty="0"/>
            <a:t>WICHTIG! Mailadresse …..@kbz.ekiba.de</a:t>
          </a:r>
          <a:endParaRPr lang="en-US" sz="2800" b="1" dirty="0"/>
        </a:p>
      </dgm:t>
    </dgm:pt>
    <dgm:pt modelId="{F4771CF9-AD8A-4870-93CF-39E4F7ED85CF}" type="parTrans" cxnId="{94D8D414-433A-4AA1-9329-6FB6D5C1042B}">
      <dgm:prSet/>
      <dgm:spPr/>
      <dgm:t>
        <a:bodyPr/>
        <a:lstStyle/>
        <a:p>
          <a:endParaRPr lang="en-US"/>
        </a:p>
      </dgm:t>
    </dgm:pt>
    <dgm:pt modelId="{D7884D6F-EC9A-4408-9EDC-DBADC0674350}" type="sibTrans" cxnId="{94D8D414-433A-4AA1-9329-6FB6D5C1042B}">
      <dgm:prSet/>
      <dgm:spPr/>
      <dgm:t>
        <a:bodyPr/>
        <a:lstStyle/>
        <a:p>
          <a:endParaRPr lang="en-US"/>
        </a:p>
      </dgm:t>
    </dgm:pt>
    <dgm:pt modelId="{43876639-1BFD-44FE-AFAD-71F2CF9C92CB}" type="pres">
      <dgm:prSet presAssocID="{8EC8029F-FDB2-4B33-9886-A7BDCC012E15}" presName="root" presStyleCnt="0">
        <dgm:presLayoutVars>
          <dgm:dir/>
          <dgm:resizeHandles val="exact"/>
        </dgm:presLayoutVars>
      </dgm:prSet>
      <dgm:spPr/>
    </dgm:pt>
    <dgm:pt modelId="{D4C14FE3-6677-4D29-B8AB-4EB319D9FD86}" type="pres">
      <dgm:prSet presAssocID="{F210306B-5528-4051-A3B1-15E300463F5B}" presName="compNode" presStyleCnt="0"/>
      <dgm:spPr/>
    </dgm:pt>
    <dgm:pt modelId="{CED7ACFA-8412-47EF-A685-CE058B8EE6AA}" type="pres">
      <dgm:prSet presAssocID="{F210306B-5528-4051-A3B1-15E300463F5B}" presName="bgRect" presStyleLbl="bgShp" presStyleIdx="0" presStyleCnt="3" custScaleY="87106"/>
      <dgm:spPr/>
    </dgm:pt>
    <dgm:pt modelId="{B913D7BF-0E1F-4180-B717-7133CBF1BCF1}" type="pres">
      <dgm:prSet presAssocID="{F210306B-5528-4051-A3B1-15E300463F5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954890FB-1C74-409D-837E-A4142062935C}" type="pres">
      <dgm:prSet presAssocID="{F210306B-5528-4051-A3B1-15E300463F5B}" presName="spaceRect" presStyleCnt="0"/>
      <dgm:spPr/>
    </dgm:pt>
    <dgm:pt modelId="{6B84CD42-E3C0-41B4-8771-5F1C9CA4F2F8}" type="pres">
      <dgm:prSet presAssocID="{F210306B-5528-4051-A3B1-15E300463F5B}" presName="parTx" presStyleLbl="revTx" presStyleIdx="0" presStyleCnt="3">
        <dgm:presLayoutVars>
          <dgm:chMax val="0"/>
          <dgm:chPref val="0"/>
        </dgm:presLayoutVars>
      </dgm:prSet>
      <dgm:spPr/>
    </dgm:pt>
    <dgm:pt modelId="{1CFEFE2B-5CCF-423D-AA0A-29223294D81F}" type="pres">
      <dgm:prSet presAssocID="{0BFE8E5C-4513-4291-A297-EF4DF36D36C3}" presName="sibTrans" presStyleCnt="0"/>
      <dgm:spPr/>
    </dgm:pt>
    <dgm:pt modelId="{77FC180C-ED11-4819-8506-15DF70180B23}" type="pres">
      <dgm:prSet presAssocID="{8AA077A0-3087-4F13-B82A-91634949FADD}" presName="compNode" presStyleCnt="0"/>
      <dgm:spPr/>
    </dgm:pt>
    <dgm:pt modelId="{A8D1C08B-BA4B-4E68-A4E8-AD1413D82CD6}" type="pres">
      <dgm:prSet presAssocID="{8AA077A0-3087-4F13-B82A-91634949FADD}" presName="bgRect" presStyleLbl="bgShp" presStyleIdx="1" presStyleCnt="3" custScaleY="90009"/>
      <dgm:spPr>
        <a:solidFill>
          <a:srgbClr val="CDCDDE"/>
        </a:solidFill>
      </dgm:spPr>
    </dgm:pt>
    <dgm:pt modelId="{C77A049F-D3C9-430D-81AD-CE9C4BD32997}" type="pres">
      <dgm:prSet presAssocID="{8AA077A0-3087-4F13-B82A-91634949FADD}" presName="iconRect" presStyleLbl="node1" presStyleIdx="1" presStyleCnt="3" custFlipVert="1" custFlipHor="1" custScaleX="25515" custScaleY="39213" custLinFactX="48616" custLinFactY="100000" custLinFactNeighborX="100000" custLinFactNeighborY="168987"/>
      <dgm:spPr>
        <a:noFill/>
        <a:ln>
          <a:noFill/>
        </a:ln>
      </dgm:spPr>
    </dgm:pt>
    <dgm:pt modelId="{6ABA7AB8-5803-43F0-BFAB-EB41F50F4B7C}" type="pres">
      <dgm:prSet presAssocID="{8AA077A0-3087-4F13-B82A-91634949FADD}" presName="spaceRect" presStyleCnt="0"/>
      <dgm:spPr/>
    </dgm:pt>
    <dgm:pt modelId="{410CE036-C167-40CA-B394-FEA7359DA03F}" type="pres">
      <dgm:prSet presAssocID="{8AA077A0-3087-4F13-B82A-91634949FADD}" presName="parTx" presStyleLbl="revTx" presStyleIdx="1" presStyleCnt="3">
        <dgm:presLayoutVars>
          <dgm:chMax val="0"/>
          <dgm:chPref val="0"/>
        </dgm:presLayoutVars>
      </dgm:prSet>
      <dgm:spPr/>
    </dgm:pt>
    <dgm:pt modelId="{2EF5B191-24B5-4B4A-B957-ADAC2DC8D5AA}" type="pres">
      <dgm:prSet presAssocID="{483E70B4-EFEE-42AB-8ED7-33E7C9A87D7A}" presName="sibTrans" presStyleCnt="0"/>
      <dgm:spPr/>
    </dgm:pt>
    <dgm:pt modelId="{C778EAE8-9800-4F84-96D6-5B915D558488}" type="pres">
      <dgm:prSet presAssocID="{87749AD5-04B7-4547-B9B7-27BB968E640C}" presName="compNode" presStyleCnt="0"/>
      <dgm:spPr/>
    </dgm:pt>
    <dgm:pt modelId="{E5F7FAA1-8243-4A8D-ACEE-E7C146E6A269}" type="pres">
      <dgm:prSet presAssocID="{87749AD5-04B7-4547-B9B7-27BB968E640C}" presName="bgRect" presStyleLbl="bgShp" presStyleIdx="2" presStyleCnt="3" custScaleY="90009"/>
      <dgm:spPr/>
    </dgm:pt>
    <dgm:pt modelId="{824FF071-3C89-4A87-85A0-393BF399AE25}" type="pres">
      <dgm:prSet presAssocID="{87749AD5-04B7-4547-B9B7-27BB968E640C}" presName="iconRect" presStyleLbl="node1" presStyleIdx="2" presStyleCnt="3"/>
      <dgm:spPr>
        <a:noFill/>
        <a:ln>
          <a:noFill/>
        </a:ln>
      </dgm:spPr>
    </dgm:pt>
    <dgm:pt modelId="{412EDD26-172D-4B05-8A34-5702D0639815}" type="pres">
      <dgm:prSet presAssocID="{87749AD5-04B7-4547-B9B7-27BB968E640C}" presName="spaceRect" presStyleCnt="0"/>
      <dgm:spPr/>
    </dgm:pt>
    <dgm:pt modelId="{F3EDC6F7-1082-4789-A0F4-FDF2B11C8A39}" type="pres">
      <dgm:prSet presAssocID="{87749AD5-04B7-4547-B9B7-27BB968E640C}" presName="parTx" presStyleLbl="revTx" presStyleIdx="2" presStyleCnt="3" custScaleX="108648">
        <dgm:presLayoutVars>
          <dgm:chMax val="0"/>
          <dgm:chPref val="0"/>
        </dgm:presLayoutVars>
      </dgm:prSet>
      <dgm:spPr/>
    </dgm:pt>
  </dgm:ptLst>
  <dgm:cxnLst>
    <dgm:cxn modelId="{94D8D414-433A-4AA1-9329-6FB6D5C1042B}" srcId="{8EC8029F-FDB2-4B33-9886-A7BDCC012E15}" destId="{87749AD5-04B7-4547-B9B7-27BB968E640C}" srcOrd="2" destOrd="0" parTransId="{F4771CF9-AD8A-4870-93CF-39E4F7ED85CF}" sibTransId="{D7884D6F-EC9A-4408-9EDC-DBADC0674350}"/>
    <dgm:cxn modelId="{1A984D33-410F-4DFB-AD8C-2B1A0C5E2EBD}" type="presOf" srcId="{F210306B-5528-4051-A3B1-15E300463F5B}" destId="{6B84CD42-E3C0-41B4-8771-5F1C9CA4F2F8}" srcOrd="0" destOrd="0" presId="urn:microsoft.com/office/officeart/2018/2/layout/IconVerticalSolidList"/>
    <dgm:cxn modelId="{6346024A-AF55-4CFA-A9B3-3B689FCD39E3}" srcId="{8EC8029F-FDB2-4B33-9886-A7BDCC012E15}" destId="{F210306B-5528-4051-A3B1-15E300463F5B}" srcOrd="0" destOrd="0" parTransId="{ED669AE1-6D03-4E61-97E1-6B02266C1648}" sibTransId="{0BFE8E5C-4513-4291-A297-EF4DF36D36C3}"/>
    <dgm:cxn modelId="{04931A57-C674-45C2-8D34-805A0100A24A}" srcId="{8EC8029F-FDB2-4B33-9886-A7BDCC012E15}" destId="{8AA077A0-3087-4F13-B82A-91634949FADD}" srcOrd="1" destOrd="0" parTransId="{F4C95FBD-6D74-48B9-A8D8-011B290DB842}" sibTransId="{483E70B4-EFEE-42AB-8ED7-33E7C9A87D7A}"/>
    <dgm:cxn modelId="{18C02E87-A06B-4B58-AB6F-266E60705AA5}" type="presOf" srcId="{8AA077A0-3087-4F13-B82A-91634949FADD}" destId="{410CE036-C167-40CA-B394-FEA7359DA03F}" srcOrd="0" destOrd="0" presId="urn:microsoft.com/office/officeart/2018/2/layout/IconVerticalSolidList"/>
    <dgm:cxn modelId="{566ABDDF-576B-4EF8-9218-DD6DEA38B57F}" type="presOf" srcId="{87749AD5-04B7-4547-B9B7-27BB968E640C}" destId="{F3EDC6F7-1082-4789-A0F4-FDF2B11C8A39}" srcOrd="0" destOrd="0" presId="urn:microsoft.com/office/officeart/2018/2/layout/IconVerticalSolidList"/>
    <dgm:cxn modelId="{930260FE-0DD9-40FD-82AE-DEE3AE929D01}" type="presOf" srcId="{8EC8029F-FDB2-4B33-9886-A7BDCC012E15}" destId="{43876639-1BFD-44FE-AFAD-71F2CF9C92CB}" srcOrd="0" destOrd="0" presId="urn:microsoft.com/office/officeart/2018/2/layout/IconVerticalSolidList"/>
    <dgm:cxn modelId="{31A5B77D-9FE6-49B4-92D3-1A92D1E02375}" type="presParOf" srcId="{43876639-1BFD-44FE-AFAD-71F2CF9C92CB}" destId="{D4C14FE3-6677-4D29-B8AB-4EB319D9FD86}" srcOrd="0" destOrd="0" presId="urn:microsoft.com/office/officeart/2018/2/layout/IconVerticalSolidList"/>
    <dgm:cxn modelId="{CFBBCB8E-DF59-4637-8214-5BF315AD7362}" type="presParOf" srcId="{D4C14FE3-6677-4D29-B8AB-4EB319D9FD86}" destId="{CED7ACFA-8412-47EF-A685-CE058B8EE6AA}" srcOrd="0" destOrd="0" presId="urn:microsoft.com/office/officeart/2018/2/layout/IconVerticalSolidList"/>
    <dgm:cxn modelId="{28673FD9-5130-4C93-8AD4-1559A18D1F94}" type="presParOf" srcId="{D4C14FE3-6677-4D29-B8AB-4EB319D9FD86}" destId="{B913D7BF-0E1F-4180-B717-7133CBF1BCF1}" srcOrd="1" destOrd="0" presId="urn:microsoft.com/office/officeart/2018/2/layout/IconVerticalSolidList"/>
    <dgm:cxn modelId="{FB704CC0-1F9F-43B8-90C7-C202888786DC}" type="presParOf" srcId="{D4C14FE3-6677-4D29-B8AB-4EB319D9FD86}" destId="{954890FB-1C74-409D-837E-A4142062935C}" srcOrd="2" destOrd="0" presId="urn:microsoft.com/office/officeart/2018/2/layout/IconVerticalSolidList"/>
    <dgm:cxn modelId="{19845133-285B-4745-8B7F-F629AE791469}" type="presParOf" srcId="{D4C14FE3-6677-4D29-B8AB-4EB319D9FD86}" destId="{6B84CD42-E3C0-41B4-8771-5F1C9CA4F2F8}" srcOrd="3" destOrd="0" presId="urn:microsoft.com/office/officeart/2018/2/layout/IconVerticalSolidList"/>
    <dgm:cxn modelId="{F060FAE4-8ED2-4986-ADA4-5E9F3FBB29BB}" type="presParOf" srcId="{43876639-1BFD-44FE-AFAD-71F2CF9C92CB}" destId="{1CFEFE2B-5CCF-423D-AA0A-29223294D81F}" srcOrd="1" destOrd="0" presId="urn:microsoft.com/office/officeart/2018/2/layout/IconVerticalSolidList"/>
    <dgm:cxn modelId="{3F9B8FA4-9AED-437C-8A91-D88661741B15}" type="presParOf" srcId="{43876639-1BFD-44FE-AFAD-71F2CF9C92CB}" destId="{77FC180C-ED11-4819-8506-15DF70180B23}" srcOrd="2" destOrd="0" presId="urn:microsoft.com/office/officeart/2018/2/layout/IconVerticalSolidList"/>
    <dgm:cxn modelId="{F9860C3B-B88C-48E4-BFF7-460A586891C0}" type="presParOf" srcId="{77FC180C-ED11-4819-8506-15DF70180B23}" destId="{A8D1C08B-BA4B-4E68-A4E8-AD1413D82CD6}" srcOrd="0" destOrd="0" presId="urn:microsoft.com/office/officeart/2018/2/layout/IconVerticalSolidList"/>
    <dgm:cxn modelId="{58E3BA71-D46A-413A-8D40-10A3DC74E497}" type="presParOf" srcId="{77FC180C-ED11-4819-8506-15DF70180B23}" destId="{C77A049F-D3C9-430D-81AD-CE9C4BD32997}" srcOrd="1" destOrd="0" presId="urn:microsoft.com/office/officeart/2018/2/layout/IconVerticalSolidList"/>
    <dgm:cxn modelId="{183243F6-3BCA-4D80-B770-B7BB7C6EC36F}" type="presParOf" srcId="{77FC180C-ED11-4819-8506-15DF70180B23}" destId="{6ABA7AB8-5803-43F0-BFAB-EB41F50F4B7C}" srcOrd="2" destOrd="0" presId="urn:microsoft.com/office/officeart/2018/2/layout/IconVerticalSolidList"/>
    <dgm:cxn modelId="{C28DA925-7A62-48AE-83F4-0C4D8765136A}" type="presParOf" srcId="{77FC180C-ED11-4819-8506-15DF70180B23}" destId="{410CE036-C167-40CA-B394-FEA7359DA03F}" srcOrd="3" destOrd="0" presId="urn:microsoft.com/office/officeart/2018/2/layout/IconVerticalSolidList"/>
    <dgm:cxn modelId="{F5142B50-055B-40C7-87F6-AD7ADC2DAFC2}" type="presParOf" srcId="{43876639-1BFD-44FE-AFAD-71F2CF9C92CB}" destId="{2EF5B191-24B5-4B4A-B957-ADAC2DC8D5AA}" srcOrd="3" destOrd="0" presId="urn:microsoft.com/office/officeart/2018/2/layout/IconVerticalSolidList"/>
    <dgm:cxn modelId="{A1B1840B-1931-496D-BF50-D964AED302EA}" type="presParOf" srcId="{43876639-1BFD-44FE-AFAD-71F2CF9C92CB}" destId="{C778EAE8-9800-4F84-96D6-5B915D558488}" srcOrd="4" destOrd="0" presId="urn:microsoft.com/office/officeart/2018/2/layout/IconVerticalSolidList"/>
    <dgm:cxn modelId="{2F45CE08-CCE8-4D38-B8E7-3E07A8A223E0}" type="presParOf" srcId="{C778EAE8-9800-4F84-96D6-5B915D558488}" destId="{E5F7FAA1-8243-4A8D-ACEE-E7C146E6A269}" srcOrd="0" destOrd="0" presId="urn:microsoft.com/office/officeart/2018/2/layout/IconVerticalSolidList"/>
    <dgm:cxn modelId="{B45F1DFA-DA69-40E3-B15F-E77E6D2657CA}" type="presParOf" srcId="{C778EAE8-9800-4F84-96D6-5B915D558488}" destId="{824FF071-3C89-4A87-85A0-393BF399AE25}" srcOrd="1" destOrd="0" presId="urn:microsoft.com/office/officeart/2018/2/layout/IconVerticalSolidList"/>
    <dgm:cxn modelId="{DA7578E1-381B-40FF-B64D-0670EE722AFB}" type="presParOf" srcId="{C778EAE8-9800-4F84-96D6-5B915D558488}" destId="{412EDD26-172D-4B05-8A34-5702D0639815}" srcOrd="2" destOrd="0" presId="urn:microsoft.com/office/officeart/2018/2/layout/IconVerticalSolidList"/>
    <dgm:cxn modelId="{0F04528F-C3DA-4FB1-9A55-6373B7C762F8}" type="presParOf" srcId="{C778EAE8-9800-4F84-96D6-5B915D558488}" destId="{F3EDC6F7-1082-4789-A0F4-FDF2B11C8A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DD00A-A82B-4CE3-9C9F-A5258854E41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A52F2EF-7CFA-49F8-A8E4-94FC9A4788E1}">
      <dgm:prSet custT="1"/>
      <dgm:spPr>
        <a:solidFill>
          <a:srgbClr val="64C6EB"/>
        </a:solidFill>
      </dgm:spPr>
      <dgm:t>
        <a:bodyPr/>
        <a:lstStyle/>
        <a:p>
          <a:r>
            <a:rPr lang="de-DE" sz="1200" dirty="0"/>
            <a:t>Kirchengemeinde</a:t>
          </a:r>
        </a:p>
      </dgm:t>
    </dgm:pt>
    <dgm:pt modelId="{FF84DE90-181C-4138-B0AB-CA11FF8DD6E6}" type="parTrans" cxnId="{D68FB02D-99A4-4978-9E22-3B96BA9B0F7B}">
      <dgm:prSet/>
      <dgm:spPr/>
      <dgm:t>
        <a:bodyPr/>
        <a:lstStyle/>
        <a:p>
          <a:endParaRPr lang="de-DE"/>
        </a:p>
      </dgm:t>
    </dgm:pt>
    <dgm:pt modelId="{15DF5939-71FD-45B5-A914-98AAB500F8C4}" type="sibTrans" cxnId="{D68FB02D-99A4-4978-9E22-3B96BA9B0F7B}">
      <dgm:prSet/>
      <dgm:spPr/>
      <dgm:t>
        <a:bodyPr/>
        <a:lstStyle/>
        <a:p>
          <a:endParaRPr lang="de-DE"/>
        </a:p>
      </dgm:t>
    </dgm:pt>
    <dgm:pt modelId="{0903900B-8BF0-4EF9-B38F-6753DF27FDA1}">
      <dgm:prSet custT="1"/>
      <dgm:spPr>
        <a:solidFill>
          <a:srgbClr val="64C6EB"/>
        </a:solidFill>
      </dgm:spPr>
      <dgm:t>
        <a:bodyPr/>
        <a:lstStyle/>
        <a:p>
          <a:r>
            <a:rPr lang="de-DE" sz="1800" dirty="0"/>
            <a:t>VSA Poststelle</a:t>
          </a:r>
        </a:p>
      </dgm:t>
    </dgm:pt>
    <dgm:pt modelId="{A61925BA-6526-451A-867E-6BD18635A107}" type="parTrans" cxnId="{5E0E3F28-9467-488D-9B91-E5DDA3955021}">
      <dgm:prSet/>
      <dgm:spPr/>
      <dgm:t>
        <a:bodyPr/>
        <a:lstStyle/>
        <a:p>
          <a:endParaRPr lang="de-DE"/>
        </a:p>
      </dgm:t>
    </dgm:pt>
    <dgm:pt modelId="{D0BC9CF9-CCBF-4B23-9EE0-24EF9EDD2877}" type="sibTrans" cxnId="{5E0E3F28-9467-488D-9B91-E5DDA3955021}">
      <dgm:prSet/>
      <dgm:spPr/>
      <dgm:t>
        <a:bodyPr/>
        <a:lstStyle/>
        <a:p>
          <a:endParaRPr lang="de-DE"/>
        </a:p>
      </dgm:t>
    </dgm:pt>
    <dgm:pt modelId="{2E8FD09B-2DB6-4DB6-A150-68C05289F8BA}">
      <dgm:prSet custT="1"/>
      <dgm:spPr>
        <a:solidFill>
          <a:srgbClr val="64C6EB"/>
        </a:solidFill>
      </dgm:spPr>
      <dgm:t>
        <a:bodyPr/>
        <a:lstStyle/>
        <a:p>
          <a:r>
            <a:rPr lang="de-DE" sz="1800" b="1" dirty="0"/>
            <a:t>Prüfen/</a:t>
          </a:r>
          <a:br>
            <a:rPr lang="de-DE" sz="1800" b="1" dirty="0"/>
          </a:br>
          <a:r>
            <a:rPr lang="de-DE" sz="1800" b="1" dirty="0"/>
            <a:t>Erfassen/ Buchen</a:t>
          </a:r>
          <a:endParaRPr lang="de-DE" sz="1800" dirty="0"/>
        </a:p>
      </dgm:t>
    </dgm:pt>
    <dgm:pt modelId="{925E2F09-AB7A-4DA5-A8E7-DFDC1ABDE74D}" type="parTrans" cxnId="{66AA07F3-32D3-4B4D-878C-6EB8BB48DB53}">
      <dgm:prSet/>
      <dgm:spPr/>
      <dgm:t>
        <a:bodyPr/>
        <a:lstStyle/>
        <a:p>
          <a:endParaRPr lang="de-DE"/>
        </a:p>
      </dgm:t>
    </dgm:pt>
    <dgm:pt modelId="{0C8D858D-5565-442B-AC8D-C961DCBD65E7}" type="sibTrans" cxnId="{66AA07F3-32D3-4B4D-878C-6EB8BB48DB53}">
      <dgm:prSet/>
      <dgm:spPr/>
      <dgm:t>
        <a:bodyPr/>
        <a:lstStyle/>
        <a:p>
          <a:endParaRPr lang="de-DE"/>
        </a:p>
      </dgm:t>
    </dgm:pt>
    <dgm:pt modelId="{AA142952-52DC-45EC-958F-E4D53B38B63E}">
      <dgm:prSet custT="1"/>
      <dgm:spPr>
        <a:solidFill>
          <a:srgbClr val="64C6EB"/>
        </a:solidFill>
      </dgm:spPr>
      <dgm:t>
        <a:bodyPr/>
        <a:lstStyle/>
        <a:p>
          <a:r>
            <a:rPr lang="de-DE" sz="1800" b="1" dirty="0"/>
            <a:t>Freigabe</a:t>
          </a:r>
          <a:endParaRPr lang="de-DE" sz="1500" dirty="0"/>
        </a:p>
      </dgm:t>
    </dgm:pt>
    <dgm:pt modelId="{F48887A0-4D51-4B7F-A33E-21779588D511}" type="parTrans" cxnId="{E863B969-2C55-4E36-A02F-A6D0E56933C0}">
      <dgm:prSet/>
      <dgm:spPr/>
      <dgm:t>
        <a:bodyPr/>
        <a:lstStyle/>
        <a:p>
          <a:endParaRPr lang="de-DE"/>
        </a:p>
      </dgm:t>
    </dgm:pt>
    <dgm:pt modelId="{9C20FEBA-D805-432A-BE25-2CD60D80A916}" type="sibTrans" cxnId="{E863B969-2C55-4E36-A02F-A6D0E56933C0}">
      <dgm:prSet/>
      <dgm:spPr/>
      <dgm:t>
        <a:bodyPr/>
        <a:lstStyle/>
        <a:p>
          <a:endParaRPr lang="de-DE"/>
        </a:p>
      </dgm:t>
    </dgm:pt>
    <dgm:pt modelId="{F31B7E66-9F79-4B1C-83AE-E5B47641555E}">
      <dgm:prSet custT="1"/>
      <dgm:spPr>
        <a:solidFill>
          <a:srgbClr val="64C6EB"/>
        </a:solidFill>
      </dgm:spPr>
      <dgm:t>
        <a:bodyPr/>
        <a:lstStyle/>
        <a:p>
          <a:r>
            <a:rPr lang="de-DE" sz="1800" b="1" dirty="0"/>
            <a:t>Finanz-sicht</a:t>
          </a:r>
          <a:endParaRPr lang="de-DE" sz="1500" b="1" dirty="0"/>
        </a:p>
      </dgm:t>
    </dgm:pt>
    <dgm:pt modelId="{35501D6C-3F2A-408E-8C00-C2AB78EC9D97}" type="parTrans" cxnId="{89E99922-4698-4D1C-B00F-B0E0637FDCAE}">
      <dgm:prSet/>
      <dgm:spPr/>
      <dgm:t>
        <a:bodyPr/>
        <a:lstStyle/>
        <a:p>
          <a:endParaRPr lang="de-DE"/>
        </a:p>
      </dgm:t>
    </dgm:pt>
    <dgm:pt modelId="{94D7EF59-6FEF-4CA9-882D-22B52263B4FC}" type="sibTrans" cxnId="{89E99922-4698-4D1C-B00F-B0E0637FDCAE}">
      <dgm:prSet/>
      <dgm:spPr/>
      <dgm:t>
        <a:bodyPr/>
        <a:lstStyle/>
        <a:p>
          <a:endParaRPr lang="de-DE"/>
        </a:p>
      </dgm:t>
    </dgm:pt>
    <dgm:pt modelId="{F75005AE-FEB6-45EF-ADCC-79C83FD431C1}" type="pres">
      <dgm:prSet presAssocID="{700DD00A-A82B-4CE3-9C9F-A5258854E414}" presName="rootnode" presStyleCnt="0">
        <dgm:presLayoutVars>
          <dgm:chMax/>
          <dgm:chPref/>
          <dgm:dir/>
          <dgm:animLvl val="lvl"/>
        </dgm:presLayoutVars>
      </dgm:prSet>
      <dgm:spPr/>
    </dgm:pt>
    <dgm:pt modelId="{1BD9C5AF-7C2B-4C8E-B826-863BE4D7B78E}" type="pres">
      <dgm:prSet presAssocID="{8A52F2EF-7CFA-49F8-A8E4-94FC9A4788E1}" presName="composite" presStyleCnt="0"/>
      <dgm:spPr/>
    </dgm:pt>
    <dgm:pt modelId="{7916492C-871B-44A9-A3ED-923AA96E5B66}" type="pres">
      <dgm:prSet presAssocID="{8A52F2EF-7CFA-49F8-A8E4-94FC9A4788E1}" presName="bentUpArrow1" presStyleLbl="alignImgPlace1" presStyleIdx="0" presStyleCnt="4"/>
      <dgm:spPr>
        <a:solidFill>
          <a:srgbClr val="333399"/>
        </a:solidFill>
      </dgm:spPr>
    </dgm:pt>
    <dgm:pt modelId="{5D079BDE-E309-4458-A3CE-7E6DA2BFC86A}" type="pres">
      <dgm:prSet presAssocID="{8A52F2EF-7CFA-49F8-A8E4-94FC9A4788E1}" presName="ParentText" presStyleLbl="node1" presStyleIdx="0" presStyleCnt="5" custScaleX="120228" custScaleY="107351">
        <dgm:presLayoutVars>
          <dgm:chMax val="1"/>
          <dgm:chPref val="1"/>
          <dgm:bulletEnabled val="1"/>
        </dgm:presLayoutVars>
      </dgm:prSet>
      <dgm:spPr/>
    </dgm:pt>
    <dgm:pt modelId="{4509CCE3-FF6F-4B0D-8A0F-51882305CB93}" type="pres">
      <dgm:prSet presAssocID="{8A52F2EF-7CFA-49F8-A8E4-94FC9A4788E1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7EEEDE5-6094-4EB8-8DF7-5D20C7420F49}" type="pres">
      <dgm:prSet presAssocID="{15DF5939-71FD-45B5-A914-98AAB500F8C4}" presName="sibTrans" presStyleCnt="0"/>
      <dgm:spPr/>
    </dgm:pt>
    <dgm:pt modelId="{AA925FA9-809F-4ECE-A59F-7DE02BA87B15}" type="pres">
      <dgm:prSet presAssocID="{0903900B-8BF0-4EF9-B38F-6753DF27FDA1}" presName="composite" presStyleCnt="0"/>
      <dgm:spPr/>
    </dgm:pt>
    <dgm:pt modelId="{21610623-F6C5-4ABF-BCF5-BF108723E5EF}" type="pres">
      <dgm:prSet presAssocID="{0903900B-8BF0-4EF9-B38F-6753DF27FDA1}" presName="bentUpArrow1" presStyleLbl="alignImgPlace1" presStyleIdx="1" presStyleCnt="4"/>
      <dgm:spPr>
        <a:solidFill>
          <a:srgbClr val="333399"/>
        </a:solidFill>
      </dgm:spPr>
    </dgm:pt>
    <dgm:pt modelId="{BF73292C-E3ED-424B-AF5F-1739D6F0D4D3}" type="pres">
      <dgm:prSet presAssocID="{0903900B-8BF0-4EF9-B38F-6753DF27FDA1}" presName="ParentText" presStyleLbl="node1" presStyleIdx="1" presStyleCnt="5" custScaleX="120228" custScaleY="108092">
        <dgm:presLayoutVars>
          <dgm:chMax val="1"/>
          <dgm:chPref val="1"/>
          <dgm:bulletEnabled val="1"/>
        </dgm:presLayoutVars>
      </dgm:prSet>
      <dgm:spPr/>
    </dgm:pt>
    <dgm:pt modelId="{BF990281-78CB-4CD0-BAAF-00CCFF6FA6DB}" type="pres">
      <dgm:prSet presAssocID="{0903900B-8BF0-4EF9-B38F-6753DF27FDA1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029E628-E3D4-47BA-B608-C1B1DB6037C5}" type="pres">
      <dgm:prSet presAssocID="{D0BC9CF9-CCBF-4B23-9EE0-24EF9EDD2877}" presName="sibTrans" presStyleCnt="0"/>
      <dgm:spPr/>
    </dgm:pt>
    <dgm:pt modelId="{6EFEE9FA-2389-4E1E-974A-1B18403983F3}" type="pres">
      <dgm:prSet presAssocID="{2E8FD09B-2DB6-4DB6-A150-68C05289F8BA}" presName="composite" presStyleCnt="0"/>
      <dgm:spPr/>
    </dgm:pt>
    <dgm:pt modelId="{F2366EA2-B894-40BB-89FF-D5EA5A7EAF03}" type="pres">
      <dgm:prSet presAssocID="{2E8FD09B-2DB6-4DB6-A150-68C05289F8BA}" presName="bentUpArrow1" presStyleLbl="alignImgPlace1" presStyleIdx="2" presStyleCnt="4"/>
      <dgm:spPr>
        <a:solidFill>
          <a:srgbClr val="333399"/>
        </a:solidFill>
      </dgm:spPr>
    </dgm:pt>
    <dgm:pt modelId="{5F71FD8F-BA0D-4662-BECB-AECA7F06EAE2}" type="pres">
      <dgm:prSet presAssocID="{2E8FD09B-2DB6-4DB6-A150-68C05289F8BA}" presName="ParentText" presStyleLbl="node1" presStyleIdx="2" presStyleCnt="5" custScaleX="120228" custScaleY="108842">
        <dgm:presLayoutVars>
          <dgm:chMax val="1"/>
          <dgm:chPref val="1"/>
          <dgm:bulletEnabled val="1"/>
        </dgm:presLayoutVars>
      </dgm:prSet>
      <dgm:spPr/>
    </dgm:pt>
    <dgm:pt modelId="{AAAC3927-6DA3-4CB0-9951-52E3C48F353A}" type="pres">
      <dgm:prSet presAssocID="{2E8FD09B-2DB6-4DB6-A150-68C05289F8BA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6E49FC3-2523-4BDA-8811-C75CE74FAF7A}" type="pres">
      <dgm:prSet presAssocID="{0C8D858D-5565-442B-AC8D-C961DCBD65E7}" presName="sibTrans" presStyleCnt="0"/>
      <dgm:spPr/>
    </dgm:pt>
    <dgm:pt modelId="{12A0573E-E787-47EC-AF9D-FAE6EFDB3734}" type="pres">
      <dgm:prSet presAssocID="{AA142952-52DC-45EC-958F-E4D53B38B63E}" presName="composite" presStyleCnt="0"/>
      <dgm:spPr/>
    </dgm:pt>
    <dgm:pt modelId="{C6DC2869-0E50-4F64-AEF1-04D3C714B885}" type="pres">
      <dgm:prSet presAssocID="{AA142952-52DC-45EC-958F-E4D53B38B63E}" presName="bentUpArrow1" presStyleLbl="alignImgPlace1" presStyleIdx="3" presStyleCnt="4"/>
      <dgm:spPr>
        <a:solidFill>
          <a:srgbClr val="333399"/>
        </a:solidFill>
      </dgm:spPr>
    </dgm:pt>
    <dgm:pt modelId="{B75E4A40-ED99-4E8C-BF95-DA8BF1F560BC}" type="pres">
      <dgm:prSet presAssocID="{AA142952-52DC-45EC-958F-E4D53B38B63E}" presName="ParentText" presStyleLbl="node1" presStyleIdx="3" presStyleCnt="5" custScaleX="120228" custScaleY="109604">
        <dgm:presLayoutVars>
          <dgm:chMax val="1"/>
          <dgm:chPref val="1"/>
          <dgm:bulletEnabled val="1"/>
        </dgm:presLayoutVars>
      </dgm:prSet>
      <dgm:spPr/>
    </dgm:pt>
    <dgm:pt modelId="{3274582A-90D9-4715-8432-5089F02E82C0}" type="pres">
      <dgm:prSet presAssocID="{AA142952-52DC-45EC-958F-E4D53B38B63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496ECEE-9F3D-46BE-B1C8-715A68F228A7}" type="pres">
      <dgm:prSet presAssocID="{9C20FEBA-D805-432A-BE25-2CD60D80A916}" presName="sibTrans" presStyleCnt="0"/>
      <dgm:spPr/>
    </dgm:pt>
    <dgm:pt modelId="{6D48B83C-D82F-485E-8F4A-6D3F6F0DB4BA}" type="pres">
      <dgm:prSet presAssocID="{F31B7E66-9F79-4B1C-83AE-E5B47641555E}" presName="composite" presStyleCnt="0"/>
      <dgm:spPr/>
    </dgm:pt>
    <dgm:pt modelId="{22466642-579A-41F3-89CB-9EA9FA9867CB}" type="pres">
      <dgm:prSet presAssocID="{F31B7E66-9F79-4B1C-83AE-E5B47641555E}" presName="ParentText" presStyleLbl="node1" presStyleIdx="4" presStyleCnt="5" custScaleX="120228" custScaleY="110585">
        <dgm:presLayoutVars>
          <dgm:chMax val="1"/>
          <dgm:chPref val="1"/>
          <dgm:bulletEnabled val="1"/>
        </dgm:presLayoutVars>
      </dgm:prSet>
      <dgm:spPr/>
    </dgm:pt>
  </dgm:ptLst>
  <dgm:cxnLst>
    <dgm:cxn modelId="{89E99922-4698-4D1C-B00F-B0E0637FDCAE}" srcId="{700DD00A-A82B-4CE3-9C9F-A5258854E414}" destId="{F31B7E66-9F79-4B1C-83AE-E5B47641555E}" srcOrd="4" destOrd="0" parTransId="{35501D6C-3F2A-408E-8C00-C2AB78EC9D97}" sibTransId="{94D7EF59-6FEF-4CA9-882D-22B52263B4FC}"/>
    <dgm:cxn modelId="{5E0E3F28-9467-488D-9B91-E5DDA3955021}" srcId="{700DD00A-A82B-4CE3-9C9F-A5258854E414}" destId="{0903900B-8BF0-4EF9-B38F-6753DF27FDA1}" srcOrd="1" destOrd="0" parTransId="{A61925BA-6526-451A-867E-6BD18635A107}" sibTransId="{D0BC9CF9-CCBF-4B23-9EE0-24EF9EDD2877}"/>
    <dgm:cxn modelId="{D68FB02D-99A4-4978-9E22-3B96BA9B0F7B}" srcId="{700DD00A-A82B-4CE3-9C9F-A5258854E414}" destId="{8A52F2EF-7CFA-49F8-A8E4-94FC9A4788E1}" srcOrd="0" destOrd="0" parTransId="{FF84DE90-181C-4138-B0AB-CA11FF8DD6E6}" sibTransId="{15DF5939-71FD-45B5-A914-98AAB500F8C4}"/>
    <dgm:cxn modelId="{F1E2773F-86E0-4C32-8A4E-8C83090058BB}" type="presOf" srcId="{8A52F2EF-7CFA-49F8-A8E4-94FC9A4788E1}" destId="{5D079BDE-E309-4458-A3CE-7E6DA2BFC86A}" srcOrd="0" destOrd="0" presId="urn:microsoft.com/office/officeart/2005/8/layout/StepDownProcess"/>
    <dgm:cxn modelId="{E863B969-2C55-4E36-A02F-A6D0E56933C0}" srcId="{700DD00A-A82B-4CE3-9C9F-A5258854E414}" destId="{AA142952-52DC-45EC-958F-E4D53B38B63E}" srcOrd="3" destOrd="0" parTransId="{F48887A0-4D51-4B7F-A33E-21779588D511}" sibTransId="{9C20FEBA-D805-432A-BE25-2CD60D80A916}"/>
    <dgm:cxn modelId="{FA8D2C51-8A0E-4B25-BBB5-5938A6161BD9}" type="presOf" srcId="{2E8FD09B-2DB6-4DB6-A150-68C05289F8BA}" destId="{5F71FD8F-BA0D-4662-BECB-AECA7F06EAE2}" srcOrd="0" destOrd="0" presId="urn:microsoft.com/office/officeart/2005/8/layout/StepDownProcess"/>
    <dgm:cxn modelId="{7822AAC2-C02B-4F64-9955-D17A00154C7E}" type="presOf" srcId="{AA142952-52DC-45EC-958F-E4D53B38B63E}" destId="{B75E4A40-ED99-4E8C-BF95-DA8BF1F560BC}" srcOrd="0" destOrd="0" presId="urn:microsoft.com/office/officeart/2005/8/layout/StepDownProcess"/>
    <dgm:cxn modelId="{8A1BFCD5-9643-4966-834C-F3CF1BA485B1}" type="presOf" srcId="{F31B7E66-9F79-4B1C-83AE-E5B47641555E}" destId="{22466642-579A-41F3-89CB-9EA9FA9867CB}" srcOrd="0" destOrd="0" presId="urn:microsoft.com/office/officeart/2005/8/layout/StepDownProcess"/>
    <dgm:cxn modelId="{72BF7CEC-9AB1-4149-AEDD-4473E79C295F}" type="presOf" srcId="{0903900B-8BF0-4EF9-B38F-6753DF27FDA1}" destId="{BF73292C-E3ED-424B-AF5F-1739D6F0D4D3}" srcOrd="0" destOrd="0" presId="urn:microsoft.com/office/officeart/2005/8/layout/StepDownProcess"/>
    <dgm:cxn modelId="{66AA07F3-32D3-4B4D-878C-6EB8BB48DB53}" srcId="{700DD00A-A82B-4CE3-9C9F-A5258854E414}" destId="{2E8FD09B-2DB6-4DB6-A150-68C05289F8BA}" srcOrd="2" destOrd="0" parTransId="{925E2F09-AB7A-4DA5-A8E7-DFDC1ABDE74D}" sibTransId="{0C8D858D-5565-442B-AC8D-C961DCBD65E7}"/>
    <dgm:cxn modelId="{715FCDF9-A16B-4842-B18E-E47186AFBA19}" type="presOf" srcId="{700DD00A-A82B-4CE3-9C9F-A5258854E414}" destId="{F75005AE-FEB6-45EF-ADCC-79C83FD431C1}" srcOrd="0" destOrd="0" presId="urn:microsoft.com/office/officeart/2005/8/layout/StepDownProcess"/>
    <dgm:cxn modelId="{6A45D41A-E0A8-451B-9E76-2BE0A3E05BB0}" type="presParOf" srcId="{F75005AE-FEB6-45EF-ADCC-79C83FD431C1}" destId="{1BD9C5AF-7C2B-4C8E-B826-863BE4D7B78E}" srcOrd="0" destOrd="0" presId="urn:microsoft.com/office/officeart/2005/8/layout/StepDownProcess"/>
    <dgm:cxn modelId="{098785A8-2F7E-4D68-92FE-88AD4DF24AC0}" type="presParOf" srcId="{1BD9C5AF-7C2B-4C8E-B826-863BE4D7B78E}" destId="{7916492C-871B-44A9-A3ED-923AA96E5B66}" srcOrd="0" destOrd="0" presId="urn:microsoft.com/office/officeart/2005/8/layout/StepDownProcess"/>
    <dgm:cxn modelId="{1D6E6D2D-FA83-42DE-841B-1066DD4DA406}" type="presParOf" srcId="{1BD9C5AF-7C2B-4C8E-B826-863BE4D7B78E}" destId="{5D079BDE-E309-4458-A3CE-7E6DA2BFC86A}" srcOrd="1" destOrd="0" presId="urn:microsoft.com/office/officeart/2005/8/layout/StepDownProcess"/>
    <dgm:cxn modelId="{9C54FEA0-B5B4-4F31-905D-AF60457AB44C}" type="presParOf" srcId="{1BD9C5AF-7C2B-4C8E-B826-863BE4D7B78E}" destId="{4509CCE3-FF6F-4B0D-8A0F-51882305CB93}" srcOrd="2" destOrd="0" presId="urn:microsoft.com/office/officeart/2005/8/layout/StepDownProcess"/>
    <dgm:cxn modelId="{F5EAA007-3621-462E-8E32-695070BAD885}" type="presParOf" srcId="{F75005AE-FEB6-45EF-ADCC-79C83FD431C1}" destId="{B7EEEDE5-6094-4EB8-8DF7-5D20C7420F49}" srcOrd="1" destOrd="0" presId="urn:microsoft.com/office/officeart/2005/8/layout/StepDownProcess"/>
    <dgm:cxn modelId="{B03351A0-FB31-415C-B1DE-BA4D177C16BE}" type="presParOf" srcId="{F75005AE-FEB6-45EF-ADCC-79C83FD431C1}" destId="{AA925FA9-809F-4ECE-A59F-7DE02BA87B15}" srcOrd="2" destOrd="0" presId="urn:microsoft.com/office/officeart/2005/8/layout/StepDownProcess"/>
    <dgm:cxn modelId="{DD0D6094-7072-47ED-9C1B-FD860F0A5C82}" type="presParOf" srcId="{AA925FA9-809F-4ECE-A59F-7DE02BA87B15}" destId="{21610623-F6C5-4ABF-BCF5-BF108723E5EF}" srcOrd="0" destOrd="0" presId="urn:microsoft.com/office/officeart/2005/8/layout/StepDownProcess"/>
    <dgm:cxn modelId="{4A86DA8B-454F-4A7F-9D7E-AF4DEC826BCE}" type="presParOf" srcId="{AA925FA9-809F-4ECE-A59F-7DE02BA87B15}" destId="{BF73292C-E3ED-424B-AF5F-1739D6F0D4D3}" srcOrd="1" destOrd="0" presId="urn:microsoft.com/office/officeart/2005/8/layout/StepDownProcess"/>
    <dgm:cxn modelId="{52F0B532-5F13-43EA-BC85-2EC453EDCCD5}" type="presParOf" srcId="{AA925FA9-809F-4ECE-A59F-7DE02BA87B15}" destId="{BF990281-78CB-4CD0-BAAF-00CCFF6FA6DB}" srcOrd="2" destOrd="0" presId="urn:microsoft.com/office/officeart/2005/8/layout/StepDownProcess"/>
    <dgm:cxn modelId="{7CE127AD-3FF0-4A62-98D0-B1DBC2154526}" type="presParOf" srcId="{F75005AE-FEB6-45EF-ADCC-79C83FD431C1}" destId="{4029E628-E3D4-47BA-B608-C1B1DB6037C5}" srcOrd="3" destOrd="0" presId="urn:microsoft.com/office/officeart/2005/8/layout/StepDownProcess"/>
    <dgm:cxn modelId="{D1E0B99B-47B7-4150-A539-AE777C48437B}" type="presParOf" srcId="{F75005AE-FEB6-45EF-ADCC-79C83FD431C1}" destId="{6EFEE9FA-2389-4E1E-974A-1B18403983F3}" srcOrd="4" destOrd="0" presId="urn:microsoft.com/office/officeart/2005/8/layout/StepDownProcess"/>
    <dgm:cxn modelId="{84231E84-FFBB-42DA-95D0-8C4E6BFC7F85}" type="presParOf" srcId="{6EFEE9FA-2389-4E1E-974A-1B18403983F3}" destId="{F2366EA2-B894-40BB-89FF-D5EA5A7EAF03}" srcOrd="0" destOrd="0" presId="urn:microsoft.com/office/officeart/2005/8/layout/StepDownProcess"/>
    <dgm:cxn modelId="{EC8CA0A7-F1AF-42F8-9EBB-EF82FDA5A6E8}" type="presParOf" srcId="{6EFEE9FA-2389-4E1E-974A-1B18403983F3}" destId="{5F71FD8F-BA0D-4662-BECB-AECA7F06EAE2}" srcOrd="1" destOrd="0" presId="urn:microsoft.com/office/officeart/2005/8/layout/StepDownProcess"/>
    <dgm:cxn modelId="{10F13411-4BE6-449B-822A-0D4B15439ED2}" type="presParOf" srcId="{6EFEE9FA-2389-4E1E-974A-1B18403983F3}" destId="{AAAC3927-6DA3-4CB0-9951-52E3C48F353A}" srcOrd="2" destOrd="0" presId="urn:microsoft.com/office/officeart/2005/8/layout/StepDownProcess"/>
    <dgm:cxn modelId="{C8DF9CC0-413A-4708-B78A-F95818FD6FB7}" type="presParOf" srcId="{F75005AE-FEB6-45EF-ADCC-79C83FD431C1}" destId="{E6E49FC3-2523-4BDA-8811-C75CE74FAF7A}" srcOrd="5" destOrd="0" presId="urn:microsoft.com/office/officeart/2005/8/layout/StepDownProcess"/>
    <dgm:cxn modelId="{CBFBEA2C-C4FE-4B1D-9EC3-91EAAD6BC227}" type="presParOf" srcId="{F75005AE-FEB6-45EF-ADCC-79C83FD431C1}" destId="{12A0573E-E787-47EC-AF9D-FAE6EFDB3734}" srcOrd="6" destOrd="0" presId="urn:microsoft.com/office/officeart/2005/8/layout/StepDownProcess"/>
    <dgm:cxn modelId="{5605867B-F183-4EB4-BD84-843D525CE9F8}" type="presParOf" srcId="{12A0573E-E787-47EC-AF9D-FAE6EFDB3734}" destId="{C6DC2869-0E50-4F64-AEF1-04D3C714B885}" srcOrd="0" destOrd="0" presId="urn:microsoft.com/office/officeart/2005/8/layout/StepDownProcess"/>
    <dgm:cxn modelId="{1A4BC58D-D8BE-4FDE-BE15-A6918C1EC93F}" type="presParOf" srcId="{12A0573E-E787-47EC-AF9D-FAE6EFDB3734}" destId="{B75E4A40-ED99-4E8C-BF95-DA8BF1F560BC}" srcOrd="1" destOrd="0" presId="urn:microsoft.com/office/officeart/2005/8/layout/StepDownProcess"/>
    <dgm:cxn modelId="{FCAEB35E-38CF-4B10-A0AF-88A32906AC9B}" type="presParOf" srcId="{12A0573E-E787-47EC-AF9D-FAE6EFDB3734}" destId="{3274582A-90D9-4715-8432-5089F02E82C0}" srcOrd="2" destOrd="0" presId="urn:microsoft.com/office/officeart/2005/8/layout/StepDownProcess"/>
    <dgm:cxn modelId="{F15F4AF1-4856-4D8D-8FE6-D04CE178769A}" type="presParOf" srcId="{F75005AE-FEB6-45EF-ADCC-79C83FD431C1}" destId="{7496ECEE-9F3D-46BE-B1C8-715A68F228A7}" srcOrd="7" destOrd="0" presId="urn:microsoft.com/office/officeart/2005/8/layout/StepDownProcess"/>
    <dgm:cxn modelId="{99ECC531-F222-4A8B-97B3-2A0EDBBB5FE9}" type="presParOf" srcId="{F75005AE-FEB6-45EF-ADCC-79C83FD431C1}" destId="{6D48B83C-D82F-485E-8F4A-6D3F6F0DB4BA}" srcOrd="8" destOrd="0" presId="urn:microsoft.com/office/officeart/2005/8/layout/StepDownProcess"/>
    <dgm:cxn modelId="{E2253193-6EDF-4B79-BE87-6C6C32CF65E8}" type="presParOf" srcId="{6D48B83C-D82F-485E-8F4A-6D3F6F0DB4BA}" destId="{22466642-579A-41F3-89CB-9EA9FA9867C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F6A71-75E7-4054-9A43-3E43C2D77281}">
      <dsp:nvSpPr>
        <dsp:cNvPr id="0" name=""/>
        <dsp:cNvSpPr/>
      </dsp:nvSpPr>
      <dsp:spPr>
        <a:xfrm>
          <a:off x="0" y="257828"/>
          <a:ext cx="8229600" cy="10080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1D715-A204-4DFF-8B5E-57C156CB816B}">
      <dsp:nvSpPr>
        <dsp:cNvPr id="0" name=""/>
        <dsp:cNvSpPr/>
      </dsp:nvSpPr>
      <dsp:spPr>
        <a:xfrm>
          <a:off x="390058" y="290677"/>
          <a:ext cx="709197" cy="709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49845-35BC-4834-AD64-DCEBCCC8E0D4}">
      <dsp:nvSpPr>
        <dsp:cNvPr id="0" name=""/>
        <dsp:cNvSpPr/>
      </dsp:nvSpPr>
      <dsp:spPr>
        <a:xfrm>
          <a:off x="1489315" y="551"/>
          <a:ext cx="6740284" cy="128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467" tIns="136467" rIns="136467" bIns="1364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Die Schulungen erfolgen via Teams im Echtbetrieb</a:t>
          </a:r>
          <a:endParaRPr lang="en-US" sz="2400" kern="1200" dirty="0"/>
        </a:p>
      </dsp:txBody>
      <dsp:txXfrm>
        <a:off x="1489315" y="551"/>
        <a:ext cx="6740284" cy="1289450"/>
      </dsp:txXfrm>
    </dsp:sp>
    <dsp:sp modelId="{5874632C-BCE4-4E44-B86C-13F05127F8FA}">
      <dsp:nvSpPr>
        <dsp:cNvPr id="0" name=""/>
        <dsp:cNvSpPr/>
      </dsp:nvSpPr>
      <dsp:spPr>
        <a:xfrm>
          <a:off x="0" y="1753088"/>
          <a:ext cx="8229600" cy="10080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DF53D-7BA5-419A-94AA-C7B2820BEDCA}">
      <dsp:nvSpPr>
        <dsp:cNvPr id="0" name=""/>
        <dsp:cNvSpPr/>
      </dsp:nvSpPr>
      <dsp:spPr>
        <a:xfrm>
          <a:off x="390058" y="1902491"/>
          <a:ext cx="709197" cy="709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A93FC-DDFC-4FF7-A44F-158BA260E496}">
      <dsp:nvSpPr>
        <dsp:cNvPr id="0" name=""/>
        <dsp:cNvSpPr/>
      </dsp:nvSpPr>
      <dsp:spPr>
        <a:xfrm>
          <a:off x="1489315" y="1612364"/>
          <a:ext cx="6740284" cy="128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467" tIns="136467" rIns="136467" bIns="1364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Wir stellen Handouts für die entsprechenden Bearbeitungsschritte vor Ort zur Verfügung</a:t>
          </a:r>
          <a:endParaRPr lang="en-US" sz="2400" kern="1200" dirty="0"/>
        </a:p>
      </dsp:txBody>
      <dsp:txXfrm>
        <a:off x="1489315" y="1612364"/>
        <a:ext cx="6740284" cy="1289450"/>
      </dsp:txXfrm>
    </dsp:sp>
    <dsp:sp modelId="{3A2C8589-392C-4959-B886-2FFB71CCEF98}">
      <dsp:nvSpPr>
        <dsp:cNvPr id="0" name=""/>
        <dsp:cNvSpPr/>
      </dsp:nvSpPr>
      <dsp:spPr>
        <a:xfrm>
          <a:off x="0" y="3364902"/>
          <a:ext cx="8229600" cy="10080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29655-3FA0-411F-A5A2-0F9A02DFABF8}">
      <dsp:nvSpPr>
        <dsp:cNvPr id="0" name=""/>
        <dsp:cNvSpPr/>
      </dsp:nvSpPr>
      <dsp:spPr>
        <a:xfrm>
          <a:off x="390058" y="3514304"/>
          <a:ext cx="709197" cy="709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74534-7A62-4A6F-8B07-68FD90153B25}">
      <dsp:nvSpPr>
        <dsp:cNvPr id="0" name=""/>
        <dsp:cNvSpPr/>
      </dsp:nvSpPr>
      <dsp:spPr>
        <a:xfrm>
          <a:off x="1489315" y="3224178"/>
          <a:ext cx="6740284" cy="128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467" tIns="136467" rIns="136467" bIns="1364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Wir sind 1. Ansprechpartner auch nach der Schulung für die KG/ Bezirk/ KiTa</a:t>
          </a:r>
          <a:endParaRPr lang="en-US" sz="2400" kern="1200" dirty="0"/>
        </a:p>
      </dsp:txBody>
      <dsp:txXfrm>
        <a:off x="1489315" y="3224178"/>
        <a:ext cx="6740284" cy="1289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7ACFA-8412-47EF-A685-CE058B8EE6AA}">
      <dsp:nvSpPr>
        <dsp:cNvPr id="0" name=""/>
        <dsp:cNvSpPr/>
      </dsp:nvSpPr>
      <dsp:spPr>
        <a:xfrm>
          <a:off x="-149948" y="76664"/>
          <a:ext cx="8435280" cy="9425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3D7BF-0E1F-4180-B717-7133CBF1BCF1}">
      <dsp:nvSpPr>
        <dsp:cNvPr id="0" name=""/>
        <dsp:cNvSpPr/>
      </dsp:nvSpPr>
      <dsp:spPr>
        <a:xfrm>
          <a:off x="225112" y="206993"/>
          <a:ext cx="681928" cy="6819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4CD42-E3C0-41B4-8771-5F1C9CA4F2F8}">
      <dsp:nvSpPr>
        <dsp:cNvPr id="0" name=""/>
        <dsp:cNvSpPr/>
      </dsp:nvSpPr>
      <dsp:spPr>
        <a:xfrm>
          <a:off x="1282101" y="6900"/>
          <a:ext cx="7000428" cy="123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20" tIns="131220" rIns="131220" bIns="13122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Kontakt zur Kirchengemeinde /Bezirk /Kita aufnehmen</a:t>
          </a:r>
          <a:endParaRPr lang="en-US" sz="2400" kern="1200" dirty="0"/>
        </a:p>
      </dsp:txBody>
      <dsp:txXfrm>
        <a:off x="1282101" y="6900"/>
        <a:ext cx="7000428" cy="1239870"/>
      </dsp:txXfrm>
    </dsp:sp>
    <dsp:sp modelId="{A8D1C08B-BA4B-4E68-A4E8-AD1413D82CD6}">
      <dsp:nvSpPr>
        <dsp:cNvPr id="0" name=""/>
        <dsp:cNvSpPr/>
      </dsp:nvSpPr>
      <dsp:spPr>
        <a:xfrm>
          <a:off x="-149948" y="1612596"/>
          <a:ext cx="8435280" cy="1006460"/>
        </a:xfrm>
        <a:prstGeom prst="roundRect">
          <a:avLst>
            <a:gd name="adj" fmla="val 10000"/>
          </a:avLst>
        </a:prstGeom>
        <a:solidFill>
          <a:srgbClr val="CDCD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A049F-D3C9-430D-81AD-CE9C4BD32997}">
      <dsp:nvSpPr>
        <dsp:cNvPr id="0" name=""/>
        <dsp:cNvSpPr/>
      </dsp:nvSpPr>
      <dsp:spPr>
        <a:xfrm flipH="1" flipV="1">
          <a:off x="321426" y="2783986"/>
          <a:ext cx="44481" cy="1050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CE036-C167-40CA-B394-FEA7359DA03F}">
      <dsp:nvSpPr>
        <dsp:cNvPr id="0" name=""/>
        <dsp:cNvSpPr/>
      </dsp:nvSpPr>
      <dsp:spPr>
        <a:xfrm>
          <a:off x="319106" y="1556738"/>
          <a:ext cx="7000428" cy="123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20" tIns="131220" rIns="131220" bIns="13122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	Checklisten für die Einführung von 	Phoenix zur Verfügung stellen</a:t>
          </a:r>
          <a:endParaRPr lang="en-US" sz="2400" kern="1200" dirty="0"/>
        </a:p>
      </dsp:txBody>
      <dsp:txXfrm>
        <a:off x="319106" y="1556738"/>
        <a:ext cx="7000428" cy="1239870"/>
      </dsp:txXfrm>
    </dsp:sp>
    <dsp:sp modelId="{E5F7FAA1-8243-4A8D-ACEE-E7C146E6A269}">
      <dsp:nvSpPr>
        <dsp:cNvPr id="0" name=""/>
        <dsp:cNvSpPr/>
      </dsp:nvSpPr>
      <dsp:spPr>
        <a:xfrm>
          <a:off x="-149948" y="3162434"/>
          <a:ext cx="8435280" cy="10064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FF071-3C89-4A87-85A0-393BF399AE25}">
      <dsp:nvSpPr>
        <dsp:cNvPr id="0" name=""/>
        <dsp:cNvSpPr/>
      </dsp:nvSpPr>
      <dsp:spPr>
        <a:xfrm>
          <a:off x="225112" y="3324700"/>
          <a:ext cx="681928" cy="6819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DC6F7-1082-4789-A0F4-FDF2B11C8A39}">
      <dsp:nvSpPr>
        <dsp:cNvPr id="0" name=""/>
        <dsp:cNvSpPr/>
      </dsp:nvSpPr>
      <dsp:spPr>
        <a:xfrm>
          <a:off x="979402" y="3106576"/>
          <a:ext cx="7605825" cy="123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20" tIns="131220" rIns="131220" bIns="13122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/>
            <a:t>WICHTIG! Mailadresse …..@kbz.ekiba.de</a:t>
          </a:r>
          <a:endParaRPr lang="en-US" sz="2800" b="1" kern="1200" dirty="0"/>
        </a:p>
      </dsp:txBody>
      <dsp:txXfrm>
        <a:off x="979402" y="3106576"/>
        <a:ext cx="7605825" cy="1239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6492C-871B-44A9-A3ED-923AA96E5B66}">
      <dsp:nvSpPr>
        <dsp:cNvPr id="0" name=""/>
        <dsp:cNvSpPr/>
      </dsp:nvSpPr>
      <dsp:spPr>
        <a:xfrm rot="5400000">
          <a:off x="1339967" y="823649"/>
          <a:ext cx="691019" cy="7867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79BDE-E309-4458-A3CE-7E6DA2BFC86A}">
      <dsp:nvSpPr>
        <dsp:cNvPr id="0" name=""/>
        <dsp:cNvSpPr/>
      </dsp:nvSpPr>
      <dsp:spPr>
        <a:xfrm>
          <a:off x="1039236" y="27713"/>
          <a:ext cx="1398576" cy="874106"/>
        </a:xfrm>
        <a:prstGeom prst="roundRect">
          <a:avLst>
            <a:gd name="adj" fmla="val 16670"/>
          </a:avLst>
        </a:prstGeom>
        <a:solidFill>
          <a:srgbClr val="64C6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Kirchengemeinde</a:t>
          </a:r>
        </a:p>
      </dsp:txBody>
      <dsp:txXfrm>
        <a:off x="1081914" y="70391"/>
        <a:ext cx="1313220" cy="788750"/>
      </dsp:txXfrm>
    </dsp:sp>
    <dsp:sp modelId="{4509CCE3-FF6F-4B0D-8A0F-51882305CB93}">
      <dsp:nvSpPr>
        <dsp:cNvPr id="0" name=""/>
        <dsp:cNvSpPr/>
      </dsp:nvSpPr>
      <dsp:spPr>
        <a:xfrm>
          <a:off x="2320159" y="135298"/>
          <a:ext cx="846051" cy="65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10623-F6C5-4ABF-BCF5-BF108723E5EF}">
      <dsp:nvSpPr>
        <dsp:cNvPr id="0" name=""/>
        <dsp:cNvSpPr/>
      </dsp:nvSpPr>
      <dsp:spPr>
        <a:xfrm rot="5400000">
          <a:off x="2360915" y="1771267"/>
          <a:ext cx="691019" cy="7867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3292C-E3ED-424B-AF5F-1739D6F0D4D3}">
      <dsp:nvSpPr>
        <dsp:cNvPr id="0" name=""/>
        <dsp:cNvSpPr/>
      </dsp:nvSpPr>
      <dsp:spPr>
        <a:xfrm>
          <a:off x="2060184" y="972313"/>
          <a:ext cx="1398576" cy="880140"/>
        </a:xfrm>
        <a:prstGeom prst="roundRect">
          <a:avLst>
            <a:gd name="adj" fmla="val 16670"/>
          </a:avLst>
        </a:prstGeom>
        <a:solidFill>
          <a:srgbClr val="64C6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VSA Poststelle</a:t>
          </a:r>
        </a:p>
      </dsp:txBody>
      <dsp:txXfrm>
        <a:off x="2103157" y="1015286"/>
        <a:ext cx="1312630" cy="794194"/>
      </dsp:txXfrm>
    </dsp:sp>
    <dsp:sp modelId="{BF990281-78CB-4CD0-BAAF-00CCFF6FA6DB}">
      <dsp:nvSpPr>
        <dsp:cNvPr id="0" name=""/>
        <dsp:cNvSpPr/>
      </dsp:nvSpPr>
      <dsp:spPr>
        <a:xfrm>
          <a:off x="3341107" y="1082915"/>
          <a:ext cx="846051" cy="65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66EA2-B894-40BB-89FF-D5EA5A7EAF03}">
      <dsp:nvSpPr>
        <dsp:cNvPr id="0" name=""/>
        <dsp:cNvSpPr/>
      </dsp:nvSpPr>
      <dsp:spPr>
        <a:xfrm rot="5400000">
          <a:off x="3381863" y="2721938"/>
          <a:ext cx="691019" cy="7867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1FD8F-BA0D-4662-BECB-AECA7F06EAE2}">
      <dsp:nvSpPr>
        <dsp:cNvPr id="0" name=""/>
        <dsp:cNvSpPr/>
      </dsp:nvSpPr>
      <dsp:spPr>
        <a:xfrm>
          <a:off x="3081131" y="1919931"/>
          <a:ext cx="1398576" cy="886247"/>
        </a:xfrm>
        <a:prstGeom prst="roundRect">
          <a:avLst>
            <a:gd name="adj" fmla="val 16670"/>
          </a:avLst>
        </a:prstGeom>
        <a:solidFill>
          <a:srgbClr val="64C6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Prüfen/</a:t>
          </a:r>
          <a:br>
            <a:rPr lang="de-DE" sz="1800" b="1" kern="1200" dirty="0"/>
          </a:br>
          <a:r>
            <a:rPr lang="de-DE" sz="1800" b="1" kern="1200" dirty="0"/>
            <a:t>Erfassen/ Buchen</a:t>
          </a:r>
          <a:endParaRPr lang="de-DE" sz="1800" kern="1200" dirty="0"/>
        </a:p>
      </dsp:txBody>
      <dsp:txXfrm>
        <a:off x="3124402" y="1963202"/>
        <a:ext cx="1312034" cy="799705"/>
      </dsp:txXfrm>
    </dsp:sp>
    <dsp:sp modelId="{AAAC3927-6DA3-4CB0-9951-52E3C48F353A}">
      <dsp:nvSpPr>
        <dsp:cNvPr id="0" name=""/>
        <dsp:cNvSpPr/>
      </dsp:nvSpPr>
      <dsp:spPr>
        <a:xfrm>
          <a:off x="4362054" y="2033586"/>
          <a:ext cx="846051" cy="65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C2869-0E50-4F64-AEF1-04D3C714B885}">
      <dsp:nvSpPr>
        <dsp:cNvPr id="0" name=""/>
        <dsp:cNvSpPr/>
      </dsp:nvSpPr>
      <dsp:spPr>
        <a:xfrm rot="5400000">
          <a:off x="4402811" y="3675711"/>
          <a:ext cx="691019" cy="7867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E4A40-ED99-4E8C-BF95-DA8BF1F560BC}">
      <dsp:nvSpPr>
        <dsp:cNvPr id="0" name=""/>
        <dsp:cNvSpPr/>
      </dsp:nvSpPr>
      <dsp:spPr>
        <a:xfrm>
          <a:off x="4102079" y="2870601"/>
          <a:ext cx="1398576" cy="892451"/>
        </a:xfrm>
        <a:prstGeom prst="roundRect">
          <a:avLst>
            <a:gd name="adj" fmla="val 16670"/>
          </a:avLst>
        </a:prstGeom>
        <a:solidFill>
          <a:srgbClr val="64C6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Freigabe</a:t>
          </a:r>
          <a:endParaRPr lang="de-DE" sz="1500" kern="1200" dirty="0"/>
        </a:p>
      </dsp:txBody>
      <dsp:txXfrm>
        <a:off x="4145653" y="2914175"/>
        <a:ext cx="1311428" cy="805303"/>
      </dsp:txXfrm>
    </dsp:sp>
    <dsp:sp modelId="{3274582A-90D9-4715-8432-5089F02E82C0}">
      <dsp:nvSpPr>
        <dsp:cNvPr id="0" name=""/>
        <dsp:cNvSpPr/>
      </dsp:nvSpPr>
      <dsp:spPr>
        <a:xfrm>
          <a:off x="5383002" y="2987359"/>
          <a:ext cx="846051" cy="65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66642-579A-41F3-89CB-9EA9FA9867CB}">
      <dsp:nvSpPr>
        <dsp:cNvPr id="0" name=""/>
        <dsp:cNvSpPr/>
      </dsp:nvSpPr>
      <dsp:spPr>
        <a:xfrm>
          <a:off x="5123027" y="3824375"/>
          <a:ext cx="1398576" cy="900439"/>
        </a:xfrm>
        <a:prstGeom prst="roundRect">
          <a:avLst>
            <a:gd name="adj" fmla="val 16670"/>
          </a:avLst>
        </a:prstGeom>
        <a:solidFill>
          <a:srgbClr val="64C6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Finanz-sicht</a:t>
          </a:r>
          <a:endParaRPr lang="de-DE" sz="1500" b="1" kern="1200" dirty="0"/>
        </a:p>
      </dsp:txBody>
      <dsp:txXfrm>
        <a:off x="5166991" y="3868339"/>
        <a:ext cx="1310648" cy="81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DFB7DFE-31B5-4A16-9394-29273C01CF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088" cy="497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30" tIns="46216" rIns="92430" bIns="46216" numCol="1" anchor="t" anchorCtr="0" compatLnSpc="1">
            <a:prstTxWarp prst="textNoShape">
              <a:avLst/>
            </a:prstTxWarp>
          </a:bodyPr>
          <a:lstStyle>
            <a:lvl1pPr defTabSz="923950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F0CBFB7-DC21-455D-8B0C-710C654685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8" y="1"/>
            <a:ext cx="2947088" cy="497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30" tIns="46216" rIns="92430" bIns="46216" numCol="1" anchor="t" anchorCtr="0" compatLnSpc="1">
            <a:prstTxWarp prst="textNoShape">
              <a:avLst/>
            </a:prstTxWarp>
          </a:bodyPr>
          <a:lstStyle>
            <a:lvl1pPr algn="r" defTabSz="923950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F7930FD-51F3-4DAC-8ECA-6CCEB7CABA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502C7C3-6995-49AA-9111-CD404D33B5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6386"/>
            <a:ext cx="5440046" cy="4468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30" tIns="46216" rIns="92430" bIns="462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B07524E-FF66-486F-BE98-2F55E0F259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80"/>
            <a:ext cx="2947088" cy="497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30" tIns="46216" rIns="92430" bIns="46216" numCol="1" anchor="b" anchorCtr="0" compatLnSpc="1">
            <a:prstTxWarp prst="textNoShape">
              <a:avLst/>
            </a:prstTxWarp>
          </a:bodyPr>
          <a:lstStyle>
            <a:lvl1pPr defTabSz="923950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1835666-B606-407B-919B-352F593140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8" y="9431180"/>
            <a:ext cx="2947088" cy="497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30" tIns="46216" rIns="92430" bIns="46216" numCol="1" anchor="b" anchorCtr="0" compatLnSpc="1">
            <a:prstTxWarp prst="textNoShape">
              <a:avLst/>
            </a:prstTxWarp>
          </a:bodyPr>
          <a:lstStyle>
            <a:lvl1pPr algn="r" defTabSz="923950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A274EE-39A3-4CE7-AC33-D11615390A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915559E-23FD-4890-9CD1-6E0722D03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3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69" indent="-285758" defTabSz="923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30" indent="-228607" defTabSz="923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42" indent="-228607" defTabSz="923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56" indent="-228607" defTabSz="923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67" indent="-228607" defTabSz="923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78" indent="-228607" defTabSz="923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92" indent="-228607" defTabSz="923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305" indent="-228607" defTabSz="923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06CB3-31C3-4A73-8825-1607F577DFB6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56A805D-CC24-4BC1-9169-517BE4F16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7288" cy="3725862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4D580DD-9060-4659-BBBE-8F1F9A0CE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676" y="4717973"/>
            <a:ext cx="4985914" cy="44702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24" tIns="45312" rIns="90624" bIns="45312"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0816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631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10213" y="731838"/>
            <a:ext cx="1638300" cy="4632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5313" y="731838"/>
            <a:ext cx="4762500" cy="46323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63027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3" y="731838"/>
            <a:ext cx="6553200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95313" y="2349500"/>
            <a:ext cx="3200400" cy="3014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48113" y="2349500"/>
            <a:ext cx="3200400" cy="3014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05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339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421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5313" y="2349500"/>
            <a:ext cx="3200400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48113" y="2349500"/>
            <a:ext cx="3200400" cy="301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560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501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025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05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429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63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0601_powerpoint_ekiba_nurschwung">
            <a:extLst>
              <a:ext uri="{FF2B5EF4-FFF2-40B4-BE49-F238E27FC236}">
                <a16:creationId xmlns:a16="http://schemas.microsoft.com/office/drawing/2014/main" id="{13243AE5-663B-414D-B37F-B40E7F63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228AC2FC-5563-4B2A-AC90-E53E62B31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5313" y="731838"/>
            <a:ext cx="6553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1. ERSTE EBENE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6B56146-D314-4236-8F28-52A023357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5313" y="2349500"/>
            <a:ext cx="65532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1.1 Unterüberschrift zweite Ebene</a:t>
            </a:r>
          </a:p>
          <a:p>
            <a:pPr lvl="1"/>
            <a:r>
              <a:rPr lang="de-DE" altLang="de-DE"/>
              <a:t>Lauftext</a:t>
            </a:r>
          </a:p>
          <a:p>
            <a:pPr lvl="2"/>
            <a:r>
              <a:rPr lang="de-DE" altLang="de-DE"/>
              <a:t>Aufzählung</a:t>
            </a:r>
          </a:p>
          <a:p>
            <a:pPr lvl="2"/>
            <a:endParaRPr lang="de-DE" altLang="de-DE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A21D1C7-F488-47F7-87EE-54034968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13" y="6491288"/>
            <a:ext cx="19954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800" b="0" dirty="0">
                <a:solidFill>
                  <a:srgbClr val="4977B6"/>
                </a:solidFill>
              </a:rPr>
              <a:t>simone-.kleinhans@vsa.ekiba.de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BE83D5-3228-4127-956E-1A29D686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6491288"/>
            <a:ext cx="966787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5E8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5E8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5E8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5E8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5E8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8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>
                <a:solidFill>
                  <a:srgbClr val="4977B6"/>
                </a:solidFill>
                <a:latin typeface="Arial" panose="020B0604020202020204" pitchFamily="34" charset="0"/>
              </a:rPr>
              <a:t>Seite </a:t>
            </a:r>
            <a:fld id="{34194208-3CDB-4D83-95DA-CBDCD2984CC8}" type="slidenum">
              <a:rPr lang="de-DE" altLang="de-DE" sz="1200" smtClean="0">
                <a:solidFill>
                  <a:srgbClr val="4977B6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‹Nr.›</a:t>
            </a:fld>
            <a:endParaRPr lang="de-DE" altLang="de-DE" sz="1200">
              <a:solidFill>
                <a:srgbClr val="4977B6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93F1DFE-A445-4BD2-9921-F011F317B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6225"/>
            <a:ext cx="2193925" cy="2317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A47F2D0C-6FF4-4B01-BB72-77E88839F464}" type="datetime1">
              <a:rPr lang="de-DE" altLang="de-DE" sz="900" smtClean="0">
                <a:solidFill>
                  <a:srgbClr val="4977B6"/>
                </a:solidFill>
                <a:latin typeface="Arial" charset="0"/>
              </a:rPr>
              <a:pPr>
                <a:defRPr/>
              </a:pPr>
              <a:t>26.06.2025</a:t>
            </a:fld>
            <a:endParaRPr lang="de-DE" altLang="de-DE" sz="900">
              <a:solidFill>
                <a:srgbClr val="4977B6"/>
              </a:solidFill>
              <a:latin typeface="Arial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5E8BB6F-2BA6-4CDE-BE1F-7B18A54509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276600" cy="431800"/>
          </a:xfrm>
          <a:prstGeom prst="rect">
            <a:avLst/>
          </a:prstGeom>
          <a:solidFill>
            <a:srgbClr val="005E8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33" name="Text Box 12">
            <a:extLst>
              <a:ext uri="{FF2B5EF4-FFF2-40B4-BE49-F238E27FC236}">
                <a16:creationId xmlns:a16="http://schemas.microsoft.com/office/drawing/2014/main" id="{49EA7842-14AF-4BBA-8BE7-A824094992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3168650" cy="731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 b="1">
                <a:solidFill>
                  <a:srgbClr val="005E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80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EVANGELISCHES VERWALTUNGS- UND SERVICEAMT ORTENAU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sz="12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marL="427038" indent="-4270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+mj-lt"/>
          <a:ea typeface="+mj-ea"/>
          <a:cs typeface="+mj-cs"/>
        </a:defRPr>
      </a:lvl1pPr>
      <a:lvl2pPr marL="427038" indent="-4270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2pPr>
      <a:lvl3pPr marL="427038" indent="-4270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3pPr>
      <a:lvl4pPr marL="427038" indent="-4270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4pPr>
      <a:lvl5pPr marL="427038" indent="-427038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5pPr>
      <a:lvl6pPr marL="884238" indent="-427038" algn="l" rtl="0" fontAlgn="base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6pPr>
      <a:lvl7pPr marL="1341438" indent="-427038" algn="l" rtl="0" fontAlgn="base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7pPr>
      <a:lvl8pPr marL="1798638" indent="-427038" algn="l" rtl="0" fontAlgn="base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8pPr>
      <a:lvl9pPr marL="2255838" indent="-427038" algn="l" rtl="0" fontAlgn="base">
        <a:spcBef>
          <a:spcPct val="0"/>
        </a:spcBef>
        <a:spcAft>
          <a:spcPct val="0"/>
        </a:spcAft>
        <a:defRPr sz="2800" b="1">
          <a:solidFill>
            <a:srgbClr val="005E80"/>
          </a:solidFill>
          <a:latin typeface="Trebuchet MS" pitchFamily="34" charset="0"/>
        </a:defRPr>
      </a:lvl9pPr>
    </p:titleStyle>
    <p:bodyStyle>
      <a:lvl1pPr marL="463550" indent="-463550" algn="l" rtl="0" eaLnBrk="0" fontAlgn="base" hangingPunct="0">
        <a:spcBef>
          <a:spcPct val="20000"/>
        </a:spcBef>
        <a:spcAft>
          <a:spcPct val="0"/>
        </a:spcAft>
        <a:defRPr sz="1900" b="1">
          <a:solidFill>
            <a:srgbClr val="005E80"/>
          </a:solidFill>
          <a:latin typeface="+mn-lt"/>
          <a:ea typeface="+mn-ea"/>
          <a:cs typeface="+mn-cs"/>
        </a:defRPr>
      </a:lvl1pPr>
      <a:lvl2pPr marL="465138" indent="-7938" algn="l" rtl="0" eaLnBrk="0" fontAlgn="base" hangingPunct="0">
        <a:spcBef>
          <a:spcPct val="20000"/>
        </a:spcBef>
        <a:spcAft>
          <a:spcPct val="0"/>
        </a:spcAft>
        <a:defRPr sz="1900">
          <a:solidFill>
            <a:srgbClr val="4D4D4D"/>
          </a:solidFill>
          <a:latin typeface="+mn-lt"/>
        </a:defRPr>
      </a:lvl2pPr>
      <a:lvl3pPr marL="665163" indent="-198438" algn="l" rtl="0" eaLnBrk="0" fontAlgn="base" hangingPunct="0">
        <a:spcBef>
          <a:spcPct val="20000"/>
        </a:spcBef>
        <a:spcAft>
          <a:spcPct val="0"/>
        </a:spcAft>
        <a:buSzPct val="130000"/>
        <a:buFont typeface="Trebuchet MS" panose="020B0603020202020204" pitchFamily="34" charset="0"/>
        <a:buChar char="»"/>
        <a:defRPr sz="1900" b="1">
          <a:solidFill>
            <a:srgbClr val="4D4D4D"/>
          </a:solidFill>
          <a:latin typeface="+mn-lt"/>
        </a:defRPr>
      </a:lvl3pPr>
      <a:lvl4pPr marL="1854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621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7193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765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6337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909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echnungen.ortenau@vsa.ekiba.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echnungen.ortenau@vsa.ekiba.de" TargetMode="External"/><Relationship Id="rId2" Type="http://schemas.openxmlformats.org/officeDocument/2006/relationships/hyperlink" Target="mailto:renate.wiedemer@vsa.ekiba.d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DCB95A65-313F-426C-9E03-9673784B6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424" y="2456892"/>
            <a:ext cx="8153152" cy="1944216"/>
          </a:xfrm>
        </p:spPr>
        <p:txBody>
          <a:bodyPr/>
          <a:lstStyle/>
          <a:p>
            <a:pPr algn="ctr"/>
            <a:r>
              <a:rPr lang="de-DE" altLang="de-DE" sz="5400" dirty="0"/>
              <a:t>Papier war gestern – </a:t>
            </a:r>
            <a:br>
              <a:rPr lang="de-DE" altLang="de-DE" sz="5400" dirty="0"/>
            </a:br>
            <a:r>
              <a:rPr lang="de-DE" altLang="de-DE" sz="5400" dirty="0"/>
              <a:t>Umstellung auf Phoenix</a:t>
            </a:r>
            <a:br>
              <a:rPr lang="de-DE" altLang="de-DE" sz="5400" dirty="0"/>
            </a:br>
            <a:br>
              <a:rPr lang="de-DE" altLang="de-DE" sz="5400" dirty="0"/>
            </a:br>
            <a:br>
              <a:rPr lang="de-DE" altLang="de-DE" sz="5400" dirty="0"/>
            </a:br>
            <a:br>
              <a:rPr lang="de-DE" altLang="de-DE" sz="5400" dirty="0"/>
            </a:br>
            <a:endParaRPr lang="de-DE" altLang="de-DE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D07D3-463A-C8C5-6063-6EEB79889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CB7075C7-C879-218D-2D10-C6947C21C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848" y="513996"/>
            <a:ext cx="8229600" cy="634082"/>
          </a:xfrm>
        </p:spPr>
        <p:txBody>
          <a:bodyPr wrap="square" anchor="t">
            <a:normAutofit/>
          </a:bodyPr>
          <a:lstStyle/>
          <a:p>
            <a:r>
              <a:rPr lang="de-DE" altLang="de-DE" sz="3200" u="sng" dirty="0"/>
              <a:t>Vorteile von Phoenix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7E62F1-7288-3DDE-6299-AD58911F91B7}"/>
              </a:ext>
            </a:extLst>
          </p:cNvPr>
          <p:cNvSpPr txBox="1"/>
          <p:nvPr/>
        </p:nvSpPr>
        <p:spPr>
          <a:xfrm>
            <a:off x="755848" y="1148078"/>
            <a:ext cx="8229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0" dirty="0"/>
              <a:t>Schnellere Bearbeitungszeiten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sz="8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0" dirty="0"/>
              <a:t>Vermeidung von Skontoverlusten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sz="8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0" dirty="0"/>
              <a:t>Direkter Zugriff auf das Dokument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sz="8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0" dirty="0"/>
              <a:t>Steigerung der Auskunftsfähigkeit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sz="8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0" dirty="0"/>
              <a:t>Reduzierung von manuellen Erfassungsarbeiten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sz="8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0" dirty="0"/>
              <a:t>Standardprozess = schnelle Implementierung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sz="8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0" dirty="0"/>
              <a:t>Jederzeitige Nachvollziehbarkeit des Bearbeitungsstatus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sz="8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0" dirty="0"/>
              <a:t>Erleichtert mobiles Arbeiten/ schafft mehr Flexibilität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sz="8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0" dirty="0"/>
              <a:t>Deutliche Ersparnis an Ressourcen</a:t>
            </a:r>
          </a:p>
        </p:txBody>
      </p:sp>
    </p:spTree>
    <p:extLst>
      <p:ext uri="{BB962C8B-B14F-4D97-AF65-F5344CB8AC3E}">
        <p14:creationId xmlns:p14="http://schemas.microsoft.com/office/powerpoint/2010/main" val="216874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077746-7A62-CAE9-098A-1211AFB040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10" t="22700" r="6689"/>
          <a:stretch/>
        </p:blipFill>
        <p:spPr>
          <a:xfrm>
            <a:off x="611561" y="908720"/>
            <a:ext cx="7937127" cy="53012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282146-4244-DF58-A56B-3504CEC2D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312" y="476672"/>
            <a:ext cx="7217047" cy="576262"/>
          </a:xfrm>
        </p:spPr>
        <p:txBody>
          <a:bodyPr/>
          <a:lstStyle/>
          <a:p>
            <a:r>
              <a:rPr lang="de-DE" altLang="de-DE" sz="3200" u="sng" dirty="0"/>
              <a:t>Phoenix-Workflow (Ablauf)</a:t>
            </a:r>
          </a:p>
        </p:txBody>
      </p:sp>
    </p:spTree>
    <p:extLst>
      <p:ext uri="{BB962C8B-B14F-4D97-AF65-F5344CB8AC3E}">
        <p14:creationId xmlns:p14="http://schemas.microsoft.com/office/powerpoint/2010/main" val="1002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113ED-0964-DD64-A2AC-7318C223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731838"/>
            <a:ext cx="8081144" cy="576262"/>
          </a:xfrm>
        </p:spPr>
        <p:txBody>
          <a:bodyPr/>
          <a:lstStyle/>
          <a:p>
            <a:r>
              <a:rPr lang="de-DE" sz="3200" u="sng" dirty="0"/>
              <a:t>Einreichung von Rechnungen zur Zahlung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D4A609-3E39-36EC-4082-6695F34C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1308100"/>
            <a:ext cx="8153152" cy="3014663"/>
          </a:xfrm>
        </p:spPr>
        <p:txBody>
          <a:bodyPr/>
          <a:lstStyle/>
          <a:p>
            <a:r>
              <a:rPr lang="de-DE" sz="2400" dirty="0"/>
              <a:t>Rechnungsversand: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Keine Rechnungen sammeln.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Rechnungen zeitnah nach Erhalt in Kitas und Pfarrämtern versenden.</a:t>
            </a:r>
          </a:p>
          <a:p>
            <a:pPr marL="0" indent="0"/>
            <a:endParaRPr lang="de-DE" sz="800" b="0" dirty="0"/>
          </a:p>
          <a:p>
            <a:pPr marL="0" indent="0"/>
            <a:r>
              <a:rPr lang="de-DE" sz="2400" dirty="0"/>
              <a:t>Zahlungsfristen u. Skonto: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Rechnungen werden zeitnah zur Feststellung zurückerwartet.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Fristgerechte Bearbeitung nur möglich, wenn Rechnungen nicht geballt eingehen.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71889C-0FA7-56B4-EDCE-9AD11555ECBB}"/>
              </a:ext>
            </a:extLst>
          </p:cNvPr>
          <p:cNvSpPr txBox="1"/>
          <p:nvPr/>
        </p:nvSpPr>
        <p:spPr>
          <a:xfrm>
            <a:off x="639440" y="4725144"/>
            <a:ext cx="7865120" cy="1335750"/>
          </a:xfrm>
          <a:prstGeom prst="rect">
            <a:avLst/>
          </a:prstGeom>
          <a:solidFill>
            <a:srgbClr val="CDCDD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Ziel: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Einhaltung von Zahlungsfristen und Skontoabzug ermöglichen.</a:t>
            </a:r>
          </a:p>
        </p:txBody>
      </p:sp>
    </p:spTree>
    <p:extLst>
      <p:ext uri="{BB962C8B-B14F-4D97-AF65-F5344CB8AC3E}">
        <p14:creationId xmlns:p14="http://schemas.microsoft.com/office/powerpoint/2010/main" val="185563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EFB1F-0BB4-BF10-8518-063410A5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u="sng" dirty="0"/>
              <a:t>Wichtige Richtlinien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F99C27-3E96-D258-C8A4-C817D1C7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308100"/>
            <a:ext cx="7433072" cy="3014663"/>
          </a:xfrm>
        </p:spPr>
        <p:txBody>
          <a:bodyPr/>
          <a:lstStyle/>
          <a:p>
            <a:r>
              <a:rPr lang="de-DE" sz="2400" dirty="0"/>
              <a:t>Vordrucke in Phoenix digital ausfüllen: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Nur digitale Einreichung in Phoenix (Auslagenersatz, Honorar-, Fahrtkostenabrechnung)</a:t>
            </a:r>
          </a:p>
          <a:p>
            <a:pPr marL="0" indent="0"/>
            <a:endParaRPr lang="de-DE" sz="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Vordrucke müssen digital ausgefüllt sein (maschinelle Lesbarkeit)</a:t>
            </a:r>
            <a:endParaRPr lang="de-DE" sz="800" b="0" dirty="0"/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de-DE" sz="2400" dirty="0">
                <a:highlight>
                  <a:srgbClr val="FFFF00"/>
                </a:highlight>
              </a:rPr>
              <a:t>Handschriftliche Vordrucke werden abgelehnt !</a:t>
            </a:r>
          </a:p>
          <a:p>
            <a:pPr marL="0" indent="0"/>
            <a:endParaRPr lang="de-DE" sz="2400" dirty="0">
              <a:highlight>
                <a:srgbClr val="FFFF00"/>
              </a:highlight>
            </a:endParaRPr>
          </a:p>
          <a:p>
            <a:pPr marL="0" indent="0"/>
            <a:endParaRPr lang="de-DE" sz="8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16EAAFA-5FF7-4EFF-3CA3-5BAC1ABEAD48}"/>
              </a:ext>
            </a:extLst>
          </p:cNvPr>
          <p:cNvSpPr txBox="1"/>
          <p:nvPr/>
        </p:nvSpPr>
        <p:spPr>
          <a:xfrm>
            <a:off x="1295636" y="4437112"/>
            <a:ext cx="6552728" cy="1261884"/>
          </a:xfrm>
          <a:prstGeom prst="rect">
            <a:avLst/>
          </a:prstGeom>
          <a:solidFill>
            <a:srgbClr val="CDCDD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/>
            <a:r>
              <a:rPr lang="de-DE" sz="2800" b="0" dirty="0"/>
              <a:t>📧 </a:t>
            </a:r>
            <a:r>
              <a:rPr lang="de-DE" sz="2800" dirty="0">
                <a:highlight>
                  <a:srgbClr val="FFFF00"/>
                </a:highlight>
              </a:rPr>
              <a:t>Versandadresse: </a:t>
            </a:r>
            <a:r>
              <a:rPr lang="de-DE" sz="2800" dirty="0">
                <a:highlight>
                  <a:srgbClr val="FFFF00"/>
                </a:highlight>
                <a:hlinkClick r:id="rId2"/>
              </a:rPr>
              <a:t>rechnungen.ortenau@vsa.ekiba.de</a:t>
            </a:r>
            <a:endParaRPr lang="de-DE" sz="2800" dirty="0">
              <a:highlight>
                <a:srgbClr val="FFFF00"/>
              </a:highlight>
            </a:endParaRPr>
          </a:p>
          <a:p>
            <a:pPr marL="0" indent="0" algn="ctr"/>
            <a:r>
              <a:rPr lang="de-DE" sz="2000" b="0" dirty="0"/>
              <a:t>Diese Adresse ist ausschließlich für Rechnungen.</a:t>
            </a:r>
          </a:p>
        </p:txBody>
      </p:sp>
    </p:spTree>
    <p:extLst>
      <p:ext uri="{BB962C8B-B14F-4D97-AF65-F5344CB8AC3E}">
        <p14:creationId xmlns:p14="http://schemas.microsoft.com/office/powerpoint/2010/main" val="36514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1CC69-7948-4EDF-9231-4DAF214A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200" b="1" i="0" u="sng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Wichtige Richtlinien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460DF-6DF4-A0EB-3656-DD3534E5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412776"/>
            <a:ext cx="8369175" cy="3014663"/>
          </a:xfrm>
        </p:spPr>
        <p:txBody>
          <a:bodyPr/>
          <a:lstStyle/>
          <a:p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Nachgeforderte Unterlagen:</a:t>
            </a:r>
          </a:p>
          <a:p>
            <a:r>
              <a:rPr lang="de-DE" sz="1400" b="0" dirty="0">
                <a:latin typeface="Trebuchet MS"/>
                <a:ea typeface="+mj-ea"/>
                <a:cs typeface="+mj-cs"/>
              </a:rPr>
              <a:t>Bspw. Bewirtungsbelege oder Teilnehmerlisten</a:t>
            </a:r>
          </a:p>
          <a:p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highlight>
                  <a:srgbClr val="FFFF00"/>
                </a:highlight>
              </a:rPr>
              <a:t>Keine</a:t>
            </a:r>
            <a:r>
              <a:rPr lang="de-DE" sz="2000" b="0" dirty="0">
                <a:highlight>
                  <a:srgbClr val="FFFF00"/>
                </a:highlight>
              </a:rPr>
              <a:t> Nachreichungen in Phoenix </a:t>
            </a:r>
          </a:p>
          <a:p>
            <a:pPr marL="1733550" lvl="3" indent="-342900">
              <a:buFont typeface="Symbol" panose="05050102010706020507" pitchFamily="18" charset="2"/>
              <a:buChar char="-"/>
            </a:pPr>
            <a:r>
              <a:rPr lang="de-DE" b="0" dirty="0">
                <a:highlight>
                  <a:srgbClr val="FFFF00"/>
                </a:highlight>
              </a:rPr>
              <a:t>bei bereits eingereichten Rechnungen</a:t>
            </a:r>
          </a:p>
          <a:p>
            <a:pPr marL="1733550" lvl="3" indent="-342900">
              <a:buFont typeface="Symbol" panose="05050102010706020507" pitchFamily="18" charset="2"/>
              <a:buChar char="-"/>
            </a:pPr>
            <a:r>
              <a:rPr lang="de-DE" b="0" dirty="0">
                <a:highlight>
                  <a:srgbClr val="FFFF00"/>
                </a:highlight>
              </a:rPr>
              <a:t>bereits bezahlten Vorkassenrechnungen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sz="2000" dirty="0"/>
              <a:t>Stattdessen</a:t>
            </a:r>
            <a:r>
              <a:rPr lang="de-DE" sz="2000" b="0" dirty="0"/>
              <a:t> per E-Mail an zuständige Sachbearbeiterin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22209C-AA05-476C-B003-C972763196AA}"/>
              </a:ext>
            </a:extLst>
          </p:cNvPr>
          <p:cNvSpPr txBox="1"/>
          <p:nvPr/>
        </p:nvSpPr>
        <p:spPr>
          <a:xfrm>
            <a:off x="721956" y="4206949"/>
            <a:ext cx="7522452" cy="1717393"/>
          </a:xfrm>
          <a:prstGeom prst="rect">
            <a:avLst/>
          </a:prstGeom>
          <a:solidFill>
            <a:srgbClr val="CDCDD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3550" marR="0" lvl="0" indent="-4635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Wichtig: </a:t>
            </a:r>
          </a:p>
          <a:p>
            <a:pPr marL="463550" marR="0" lvl="0" indent="-4635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Einreichen in Phoenix kann Doppelzahlung auslösen</a:t>
            </a:r>
          </a:p>
          <a:p>
            <a:pPr marL="463550" marR="0" lvl="0" indent="-4635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63550" marR="0" lvl="0" indent="-4635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Ansprechpartnerin: </a:t>
            </a:r>
          </a:p>
          <a:p>
            <a:pPr marL="463550" marR="0" lvl="0" indent="-4635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zuständige Sachbearbeiterin</a:t>
            </a:r>
          </a:p>
        </p:txBody>
      </p:sp>
    </p:spTree>
    <p:extLst>
      <p:ext uri="{BB962C8B-B14F-4D97-AF65-F5344CB8AC3E}">
        <p14:creationId xmlns:p14="http://schemas.microsoft.com/office/powerpoint/2010/main" val="338055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F287F-6D51-BD09-32F7-10DB1B60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u="sng" dirty="0"/>
              <a:t>Wichtige Richtlinien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F8DD2A-2188-ECD5-9495-3395CA03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48" y="1308100"/>
            <a:ext cx="8147416" cy="30146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Abbuchungsrechnungen sofort einreichen:</a:t>
            </a: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SEPA-Rechnungen sofort nach Erhalt an rechnungen.ortenau@vsa.ekiba.de senden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Nur so ist aktuelle Bearbeitung der Kontoauszüge möglich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Mit Phoenix: Rechnung muss bei Buchung vorliegen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Telekommunikationsrechnungen regelmäßig abrufen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i="0" dirty="0">
                <a:solidFill>
                  <a:srgbClr val="424242"/>
                </a:solidFill>
                <a:effectLst/>
                <a:latin typeface="Trebuchet MS"/>
              </a:rPr>
              <a:t> </a:t>
            </a:r>
            <a:r>
              <a:rPr lang="de-DE" sz="2000" b="0" i="0" dirty="0">
                <a:solidFill>
                  <a:srgbClr val="424242"/>
                </a:solidFill>
                <a:effectLst/>
                <a:latin typeface="Segoe Sans"/>
              </a:rPr>
              <a:t>Erinnerung im Kalender setzen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b="0" i="0" dirty="0">
                <a:solidFill>
                  <a:srgbClr val="424242"/>
                </a:solidFill>
                <a:effectLst/>
                <a:latin typeface="Segoe Sans"/>
              </a:rPr>
              <a:t> E-Mail-Zusendung ggf. einrichten</a:t>
            </a:r>
          </a:p>
          <a:p>
            <a:pPr marL="457200" lvl="1" indent="0"/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Verträge für Kitas nur durch den Träger abschließen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Klare Aufgabenverteilung zwischen Kita-Leitung &amp; Pfarramt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highlight>
                  <a:srgbClr val="FFFF00"/>
                </a:highlight>
                <a:uLnTx/>
                <a:uFillTx/>
                <a:latin typeface="Trebuchet MS"/>
                <a:ea typeface="+mn-ea"/>
                <a:cs typeface="+mn-cs"/>
              </a:rPr>
              <a:t>Ansprechpartnerinnen: Miriam </a:t>
            </a:r>
            <a:r>
              <a:rPr lang="de-DE" sz="2000" b="0">
                <a:highlight>
                  <a:srgbClr val="FFFF00"/>
                </a:highlight>
                <a:latin typeface="Trebuchet MS"/>
              </a:rPr>
              <a:t>Stocks</a:t>
            </a: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005E80"/>
                </a:solidFill>
                <a:effectLst/>
                <a:highlight>
                  <a:srgbClr val="FFFF00"/>
                </a:highligh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highlight>
                  <a:srgbClr val="FFFF00"/>
                </a:highlight>
                <a:uLnTx/>
                <a:uFillTx/>
                <a:latin typeface="Trebuchet MS"/>
                <a:ea typeface="+mn-ea"/>
                <a:cs typeface="+mn-cs"/>
              </a:rPr>
              <a:t>&amp; Patricia Bayer</a:t>
            </a:r>
          </a:p>
        </p:txBody>
      </p:sp>
    </p:spTree>
    <p:extLst>
      <p:ext uri="{BB962C8B-B14F-4D97-AF65-F5344CB8AC3E}">
        <p14:creationId xmlns:p14="http://schemas.microsoft.com/office/powerpoint/2010/main" val="278365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B8352-2FE4-A2D1-40BD-D77C4599F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B3CA4-279C-1FCD-1D23-CE3F139F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731838"/>
            <a:ext cx="7433071" cy="576262"/>
          </a:xfrm>
        </p:spPr>
        <p:txBody>
          <a:bodyPr/>
          <a:lstStyle/>
          <a:p>
            <a:r>
              <a:rPr kumimoji="0" lang="de-DE" sz="3200" b="1" i="0" u="sng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Wichtige Richtlinien</a:t>
            </a:r>
            <a:endParaRPr lang="de-DE" u="sng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18E5838-B6F0-9223-D0D6-2DBB4708C1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411" y="1124744"/>
            <a:ext cx="8441184" cy="204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800" dirty="0"/>
          </a:p>
          <a:p>
            <a:pPr marL="0" indent="0"/>
            <a:r>
              <a:rPr lang="de-DE" sz="2400" dirty="0"/>
              <a:t>Reisekosten/Fahrtkosten: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Aktuelles Formular auf Homepage &amp; im Anhang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Digitale Einreichung über Phoenix (ohne Unterschrift gültig)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Mindestens halbjährlich einreichen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Mitnahmeentschädigung entfällt (Landesreisekostenrecht)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04606B-25AB-E266-B7B4-1A18193C5B04}"/>
              </a:ext>
            </a:extLst>
          </p:cNvPr>
          <p:cNvSpPr txBox="1"/>
          <p:nvPr/>
        </p:nvSpPr>
        <p:spPr>
          <a:xfrm>
            <a:off x="963476" y="3306815"/>
            <a:ext cx="7217048" cy="3059299"/>
          </a:xfrm>
          <a:prstGeom prst="rect">
            <a:avLst/>
          </a:prstGeom>
          <a:solidFill>
            <a:srgbClr val="CDCDD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Wichtig: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Keine Abrechnung über KFM-Web-Barkasse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i="0" u="sng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Mit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Verpflegungskosten: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📧 Excel an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/>
              </a:rPr>
              <a:t>renate.wiedemer@vsa.ekiba.de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i="0" u="sng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Ohne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Verpflegungskosten: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📧 PDF an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/>
              </a:rPr>
              <a:t>rechnungen.ortenau@vsa.ekiba.de</a:t>
            </a:r>
            <a:r>
              <a:rPr lang="de-DE" sz="2000" b="0" kern="0" dirty="0">
                <a:latin typeface="Trebuchet MS"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(Phoenix)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5E8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Ansprechpartnerin: Sachbearbeiterin der Kirchengemeinde</a:t>
            </a:r>
          </a:p>
        </p:txBody>
      </p:sp>
    </p:spTree>
    <p:extLst>
      <p:ext uri="{BB962C8B-B14F-4D97-AF65-F5344CB8AC3E}">
        <p14:creationId xmlns:p14="http://schemas.microsoft.com/office/powerpoint/2010/main" val="70289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36BE3-D9F7-CFB0-21A4-4DEB1CA8C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17E06-CDD8-5B43-40CA-9D8F1C60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731838"/>
            <a:ext cx="7433071" cy="576262"/>
          </a:xfrm>
        </p:spPr>
        <p:txBody>
          <a:bodyPr/>
          <a:lstStyle/>
          <a:p>
            <a:r>
              <a:rPr kumimoji="0" lang="de-DE" sz="3200" b="1" i="0" u="sng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Wichtige Richtlinien</a:t>
            </a:r>
            <a:endParaRPr lang="de-DE" u="sng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002E35C-EED6-34A6-914F-E60A32EE9B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5312" y="1196752"/>
            <a:ext cx="8441184" cy="278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800" dirty="0"/>
          </a:p>
          <a:p>
            <a:pPr marL="0" indent="0"/>
            <a:r>
              <a:rPr lang="de-DE" sz="2400" dirty="0"/>
              <a:t>IBAN &amp; Empfängerangaben:</a:t>
            </a:r>
          </a:p>
          <a:p>
            <a:pPr marL="0" indent="0"/>
            <a:r>
              <a:rPr lang="de-DE" sz="2000" dirty="0">
                <a:highlight>
                  <a:srgbClr val="FFFF00"/>
                </a:highlight>
              </a:rPr>
              <a:t>Pflichtangabe</a:t>
            </a:r>
            <a:r>
              <a:rPr lang="de-DE" sz="2000" b="0" dirty="0"/>
              <a:t> auf allen zahlungsauslösenden Dokumenten:</a:t>
            </a:r>
          </a:p>
          <a:p>
            <a:pPr marL="544513" lvl="2" indent="-342900">
              <a:buFont typeface="Symbol" panose="05050102010706020507" pitchFamily="18" charset="2"/>
              <a:buChar char="-"/>
            </a:pPr>
            <a:r>
              <a:rPr lang="de-DE" sz="2000" dirty="0">
                <a:highlight>
                  <a:srgbClr val="FFFF00"/>
                </a:highlight>
              </a:rPr>
              <a:t>Empfängername</a:t>
            </a:r>
          </a:p>
          <a:p>
            <a:pPr marL="544513" lvl="2" indent="-342900">
              <a:buFont typeface="Symbol" panose="05050102010706020507" pitchFamily="18" charset="2"/>
              <a:buChar char="-"/>
            </a:pPr>
            <a:r>
              <a:rPr lang="de-DE" sz="2000" dirty="0">
                <a:highlight>
                  <a:srgbClr val="FFFF00"/>
                </a:highlight>
              </a:rPr>
              <a:t>IBAN</a:t>
            </a:r>
          </a:p>
          <a:p>
            <a:pPr marL="0" indent="0"/>
            <a:endParaRPr lang="de-DE" sz="2000" b="0" dirty="0"/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de-DE" sz="2000" b="0" dirty="0"/>
              <a:t>Gilt für:</a:t>
            </a:r>
          </a:p>
          <a:p>
            <a:pPr marL="0" indent="0"/>
            <a:r>
              <a:rPr lang="de-DE" sz="2000" b="0" dirty="0"/>
              <a:t>Rechnungen, Auslagenersatz und Honorarabrechnungen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052F49-1A5E-3953-B52A-1AA3788663DE}"/>
              </a:ext>
            </a:extLst>
          </p:cNvPr>
          <p:cNvSpPr txBox="1"/>
          <p:nvPr/>
        </p:nvSpPr>
        <p:spPr>
          <a:xfrm>
            <a:off x="863588" y="4581291"/>
            <a:ext cx="7416824" cy="904863"/>
          </a:xfrm>
          <a:prstGeom prst="rect">
            <a:avLst/>
          </a:prstGeom>
          <a:solidFill>
            <a:srgbClr val="CDCDD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Ohne diese Angaben </a:t>
            </a:r>
            <a:r>
              <a:rPr kumimoji="0" lang="de-DE" sz="2400" i="0" u="sng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keine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Bearbeitung möglich!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Unterlagen werden sonst in Phoenix </a:t>
            </a:r>
            <a:r>
              <a:rPr kumimoji="0" lang="de-DE" sz="2400" i="0" u="sng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abgewiesen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456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09601-1C3B-28E0-C325-94D3875A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731838"/>
            <a:ext cx="7433071" cy="576262"/>
          </a:xfrm>
        </p:spPr>
        <p:txBody>
          <a:bodyPr/>
          <a:lstStyle/>
          <a:p>
            <a:r>
              <a:rPr kumimoji="0" lang="de-DE" sz="3200" b="1" i="0" u="sng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Wichtige Richtlinien</a:t>
            </a:r>
            <a:endParaRPr lang="de-DE" u="sng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2AE4DF0-AE8F-D86E-87F3-5911EEC46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126" y="2921952"/>
            <a:ext cx="6529748" cy="3230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60515A8-1D56-17F8-3CAB-7F93875CE730}"/>
              </a:ext>
            </a:extLst>
          </p:cNvPr>
          <p:cNvSpPr txBox="1"/>
          <p:nvPr/>
        </p:nvSpPr>
        <p:spPr>
          <a:xfrm>
            <a:off x="595312" y="1305324"/>
            <a:ext cx="779311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Korrekte Adressierung von Rechnungen:</a:t>
            </a:r>
            <a:endParaRPr lang="de-DE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Rechnungsanschrift = Kirchengemeinde/Kirchenbezirk </a:t>
            </a:r>
          </a:p>
          <a:p>
            <a:r>
              <a:rPr lang="de-DE" sz="2000" dirty="0"/>
              <a:t>	(nicht VSA-Adresse!)</a:t>
            </a:r>
          </a:p>
          <a:p>
            <a:endParaRPr lang="de-D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Bei Einrichtungen (z. B. Kita): Adresse der Einrichtung angeben</a:t>
            </a:r>
          </a:p>
        </p:txBody>
      </p:sp>
    </p:spTree>
    <p:extLst>
      <p:ext uri="{BB962C8B-B14F-4D97-AF65-F5344CB8AC3E}">
        <p14:creationId xmlns:p14="http://schemas.microsoft.com/office/powerpoint/2010/main" val="159626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097AA-2307-DA40-BCAD-16B66F510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66B87-13C1-D21E-B6C3-DAA5C42C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731838"/>
            <a:ext cx="7433071" cy="576262"/>
          </a:xfrm>
        </p:spPr>
        <p:txBody>
          <a:bodyPr/>
          <a:lstStyle/>
          <a:p>
            <a:r>
              <a:rPr kumimoji="0" lang="de-DE" sz="3200" b="1" i="0" u="sng" strike="noStrike" kern="0" cap="none" spc="0" normalizeH="0" baseline="0" noProof="0" dirty="0">
                <a:ln>
                  <a:noFill/>
                </a:ln>
                <a:solidFill>
                  <a:srgbClr val="005E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Wichtige Richtlinien</a:t>
            </a:r>
            <a:endParaRPr lang="de-DE" u="sng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0580517-17A5-D6C4-ED4D-9B25C6A1FE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5312" y="1412776"/>
            <a:ext cx="7289056" cy="317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Vertreter-Einstellung in Phoenix: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Bei Urlaub: Vertretung in Phoenix hinterlegen</a:t>
            </a:r>
          </a:p>
          <a:p>
            <a:pPr marL="0" indent="0"/>
            <a:endParaRPr lang="de-DE" sz="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Falls keine Sekretariatsvertretung: Pfarrperson eintragen</a:t>
            </a:r>
          </a:p>
          <a:p>
            <a:pPr marL="0" indent="0"/>
            <a:endParaRPr lang="de-DE" sz="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Anleitung in Phoenix-Hilfe</a:t>
            </a:r>
          </a:p>
          <a:p>
            <a:pPr marL="0" indent="0"/>
            <a:endParaRPr lang="de-DE" sz="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Vertretung über Benutzereinstellungen festlegen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/>
              <a:t>E-Mails werden im Vertretungszeitraum weitergeleitet</a:t>
            </a:r>
          </a:p>
          <a:p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3883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85FD018-51D2-4800-9A4B-1EC728BA7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1224136"/>
          </a:xfrm>
          <a:prstGeom prst="rect">
            <a:avLst/>
          </a:prstGeom>
          <a:solidFill>
            <a:srgbClr val="64C6EB"/>
          </a:solidFill>
          <a:ln>
            <a:noFill/>
          </a:ln>
        </p:spPr>
        <p:txBody>
          <a:bodyPr wrap="none" lIns="93600" tIns="46800" rIns="93600" bIns="46800" anchor="ctr"/>
          <a:lstStyle>
            <a:lvl1pPr>
              <a:spcBef>
                <a:spcPct val="20000"/>
              </a:spcBef>
              <a:defRPr sz="1900" b="1">
                <a:solidFill>
                  <a:srgbClr val="005E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19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130000"/>
              <a:buFont typeface="Trebuchet MS" panose="020B0603020202020204" pitchFamily="34" charset="0"/>
              <a:buChar char="»"/>
              <a:defRPr sz="1900" b="1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18261E1-B9B0-4AE4-A3A7-EFF314FB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" y="1484784"/>
            <a:ext cx="9144000" cy="1728192"/>
          </a:xfrm>
          <a:prstGeom prst="rect">
            <a:avLst/>
          </a:prstGeom>
          <a:solidFill>
            <a:srgbClr val="B1C902"/>
          </a:solidFill>
          <a:ln>
            <a:noFill/>
          </a:ln>
        </p:spPr>
        <p:txBody>
          <a:bodyPr wrap="none" lIns="93600" tIns="46800" rIns="93600" bIns="46800" anchor="ctr"/>
          <a:lstStyle>
            <a:lvl1pPr>
              <a:spcBef>
                <a:spcPct val="20000"/>
              </a:spcBef>
              <a:defRPr sz="1900" b="1">
                <a:solidFill>
                  <a:srgbClr val="005E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19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130000"/>
              <a:buFont typeface="Trebuchet MS" panose="020B0603020202020204" pitchFamily="34" charset="0"/>
              <a:buChar char="»"/>
              <a:defRPr sz="1900" b="1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2257C5C9-207D-43E6-9FCF-D88D2B40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4" y="2019905"/>
            <a:ext cx="8601397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Phoenix in der Praxis</a:t>
            </a:r>
          </a:p>
          <a:p>
            <a:pPr algn="ctr" eaLnBrk="1" hangingPunct="1">
              <a:defRPr/>
            </a:pPr>
            <a:endParaRPr lang="de-D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DC376A0-E2D5-4D1E-B7D3-3871E1614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77" y="3805589"/>
            <a:ext cx="685259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defRPr sz="1900" b="1">
                <a:solidFill>
                  <a:srgbClr val="005E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19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130000"/>
              <a:buFont typeface="Trebuchet MS" panose="020B0603020202020204" pitchFamily="34" charset="0"/>
              <a:buChar char="»"/>
              <a:defRPr sz="1900" b="1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4400" dirty="0">
                <a:solidFill>
                  <a:schemeClr val="bg1"/>
                </a:solidFill>
                <a:latin typeface="+mn-lt"/>
              </a:rPr>
              <a:t>Herzlich Willkommen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6D416-D379-06A4-3FB6-C23AE7757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9E6F5A3-622A-D281-1BAF-808AA650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63" t="33200" r="8263"/>
          <a:stretch/>
        </p:blipFill>
        <p:spPr>
          <a:xfrm>
            <a:off x="539552" y="1308538"/>
            <a:ext cx="7972128" cy="47847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0A1A5DA-46C5-C51F-F42F-D27AF5707475}"/>
              </a:ext>
            </a:extLst>
          </p:cNvPr>
          <p:cNvSpPr txBox="1"/>
          <p:nvPr/>
        </p:nvSpPr>
        <p:spPr>
          <a:xfrm>
            <a:off x="539552" y="723763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u="sng" dirty="0"/>
              <a:t>Die einzelnen „Rollen“- wer macht was</a:t>
            </a:r>
          </a:p>
        </p:txBody>
      </p:sp>
    </p:spTree>
    <p:extLst>
      <p:ext uri="{BB962C8B-B14F-4D97-AF65-F5344CB8AC3E}">
        <p14:creationId xmlns:p14="http://schemas.microsoft.com/office/powerpoint/2010/main" val="342552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68F24-8677-88C6-DAA9-770234B3F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74BD7AF-9E3B-BA53-4C22-334ECF640AA3}"/>
              </a:ext>
            </a:extLst>
          </p:cNvPr>
          <p:cNvSpPr txBox="1"/>
          <p:nvPr/>
        </p:nvSpPr>
        <p:spPr>
          <a:xfrm>
            <a:off x="1043608" y="76470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u="sng" dirty="0"/>
              <a:t>Hilfsmittel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48D246-C9E2-6959-2D1B-8FEBE418490B}"/>
              </a:ext>
            </a:extLst>
          </p:cNvPr>
          <p:cNvSpPr txBox="1"/>
          <p:nvPr/>
        </p:nvSpPr>
        <p:spPr>
          <a:xfrm>
            <a:off x="1043608" y="191683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0" dirty="0"/>
              <a:t>Kontaktverzeichnis</a:t>
            </a:r>
          </a:p>
          <a:p>
            <a:endParaRPr lang="de-DE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0" dirty="0"/>
              <a:t>FAQ über OneNote</a:t>
            </a:r>
          </a:p>
        </p:txBody>
      </p:sp>
    </p:spTree>
    <p:extLst>
      <p:ext uri="{BB962C8B-B14F-4D97-AF65-F5344CB8AC3E}">
        <p14:creationId xmlns:p14="http://schemas.microsoft.com/office/powerpoint/2010/main" val="32612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A0EF5-2430-F543-003D-4588545FF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77FF05-8A13-C4C8-EC29-EC73CE00DE3B}"/>
              </a:ext>
            </a:extLst>
          </p:cNvPr>
          <p:cNvSpPr txBox="1"/>
          <p:nvPr/>
        </p:nvSpPr>
        <p:spPr>
          <a:xfrm>
            <a:off x="1043608" y="76470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u="sng" dirty="0"/>
              <a:t>Stolpersteine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25B606-29DC-7025-1DCD-ECA86E4F423E}"/>
              </a:ext>
            </a:extLst>
          </p:cNvPr>
          <p:cNvSpPr txBox="1"/>
          <p:nvPr/>
        </p:nvSpPr>
        <p:spPr>
          <a:xfrm>
            <a:off x="1043608" y="1916832"/>
            <a:ext cx="76328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0" dirty="0"/>
              <a:t>Empfänger Mailadresse @kbz.ekiba.de</a:t>
            </a:r>
          </a:p>
          <a:p>
            <a:endParaRPr lang="de-DE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0" dirty="0"/>
              <a:t>Anlegen von Dauerbuchungen </a:t>
            </a:r>
          </a:p>
          <a:p>
            <a:r>
              <a:rPr lang="de-DE" sz="2400" b="0" dirty="0"/>
              <a:t>	/ Zahlpläne generieren</a:t>
            </a:r>
          </a:p>
        </p:txBody>
      </p:sp>
    </p:spTree>
    <p:extLst>
      <p:ext uri="{BB962C8B-B14F-4D97-AF65-F5344CB8AC3E}">
        <p14:creationId xmlns:p14="http://schemas.microsoft.com/office/powerpoint/2010/main" val="295508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EBDAA-597C-60CA-524A-6A3A2698B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286A2A5-8E42-6D09-7152-3AA79FE3DAD1}"/>
              </a:ext>
            </a:extLst>
          </p:cNvPr>
          <p:cNvSpPr txBox="1"/>
          <p:nvPr/>
        </p:nvSpPr>
        <p:spPr>
          <a:xfrm>
            <a:off x="1043608" y="76470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u="sng" dirty="0"/>
              <a:t>Was ist zu tun?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E22FEEE-CBD9-D75B-39E7-AC2B72963764}"/>
              </a:ext>
            </a:extLst>
          </p:cNvPr>
          <p:cNvSpPr txBox="1"/>
          <p:nvPr/>
        </p:nvSpPr>
        <p:spPr>
          <a:xfrm>
            <a:off x="1043608" y="1916832"/>
            <a:ext cx="76328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0" dirty="0"/>
              <a:t>Umstellung für :</a:t>
            </a:r>
          </a:p>
          <a:p>
            <a:endParaRPr lang="de-DE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0" dirty="0"/>
              <a:t>53 Kirchengemeinden</a:t>
            </a:r>
          </a:p>
          <a:p>
            <a:endParaRPr lang="de-DE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0" dirty="0"/>
              <a:t>47 Kindergärten /Krippen</a:t>
            </a:r>
          </a:p>
          <a:p>
            <a:endParaRPr lang="de-DE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0" dirty="0"/>
              <a:t>VSA Ortenau</a:t>
            </a:r>
          </a:p>
        </p:txBody>
      </p:sp>
    </p:spTree>
    <p:extLst>
      <p:ext uri="{BB962C8B-B14F-4D97-AF65-F5344CB8AC3E}">
        <p14:creationId xmlns:p14="http://schemas.microsoft.com/office/powerpoint/2010/main" val="236311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E63D-2CBE-6C58-25F1-19C7CB2D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D502E0F-63F5-1099-B11E-0FEE1135A548}"/>
              </a:ext>
            </a:extLst>
          </p:cNvPr>
          <p:cNvSpPr txBox="1"/>
          <p:nvPr/>
        </p:nvSpPr>
        <p:spPr>
          <a:xfrm>
            <a:off x="1115616" y="1720840"/>
            <a:ext cx="69127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</a:t>
            </a:r>
          </a:p>
          <a:p>
            <a:pPr algn="ctr"/>
            <a:r>
              <a:rPr lang="de-D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Ihre Aufmerksamkeit</a:t>
            </a:r>
          </a:p>
          <a:p>
            <a:endParaRPr lang="de-DE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99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7A15BD2-EFE3-4A79-8B44-251F1747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43100"/>
            <a:ext cx="8569077" cy="3509963"/>
          </a:xfrm>
        </p:spPr>
        <p:txBody>
          <a:bodyPr/>
          <a:lstStyle/>
          <a:p>
            <a:pPr marL="0" indent="0">
              <a:defRPr/>
            </a:pPr>
            <a:endParaRPr lang="de-DE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22535" name="Textfeld 6">
            <a:extLst>
              <a:ext uri="{FF2B5EF4-FFF2-40B4-BE49-F238E27FC236}">
                <a16:creationId xmlns:a16="http://schemas.microsoft.com/office/drawing/2014/main" id="{EB2B9750-8D92-41B8-8984-DF0FA7026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3249613"/>
            <a:ext cx="7815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1900" b="1">
                <a:solidFill>
                  <a:srgbClr val="005E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19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130000"/>
              <a:buFont typeface="Trebuchet MS" panose="020B0603020202020204" pitchFamily="34" charset="0"/>
              <a:buChar char="»"/>
              <a:defRPr sz="1900" b="1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2400" dirty="0">
                <a:solidFill>
                  <a:schemeClr val="bg1"/>
                </a:solidFill>
              </a:rPr>
              <a:t>Sonderbudget</a:t>
            </a:r>
            <a:r>
              <a:rPr lang="de-DE" altLang="de-DE" sz="2000" dirty="0">
                <a:solidFill>
                  <a:schemeClr val="bg1"/>
                </a:solidFill>
              </a:rPr>
              <a:t>             gesondertes Sachbuch für Projekte </a:t>
            </a:r>
          </a:p>
        </p:txBody>
      </p:sp>
      <p:sp>
        <p:nvSpPr>
          <p:cNvPr id="22536" name="Pfeil nach rechts 8">
            <a:extLst>
              <a:ext uri="{FF2B5EF4-FFF2-40B4-BE49-F238E27FC236}">
                <a16:creationId xmlns:a16="http://schemas.microsoft.com/office/drawing/2014/main" id="{BE0B9BBA-8665-4194-87C2-403749516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309938"/>
            <a:ext cx="719137" cy="339725"/>
          </a:xfrm>
          <a:prstGeom prst="rightArrow">
            <a:avLst>
              <a:gd name="adj1" fmla="val 50000"/>
              <a:gd name="adj2" fmla="val 4980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900" b="1">
                <a:solidFill>
                  <a:srgbClr val="005E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19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SzPct val="130000"/>
              <a:buFont typeface="Trebuchet MS" panose="020B0603020202020204" pitchFamily="34" charset="0"/>
              <a:buChar char="»"/>
              <a:defRPr sz="1900" b="1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32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4B6FE3-0C0B-D70F-4F72-CC5391FB8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36" y="1179964"/>
            <a:ext cx="6200327" cy="449807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66A694E-0668-64F7-686B-6148C6A21302}"/>
              </a:ext>
            </a:extLst>
          </p:cNvPr>
          <p:cNvSpPr txBox="1"/>
          <p:nvPr/>
        </p:nvSpPr>
        <p:spPr>
          <a:xfrm>
            <a:off x="1808952" y="2828835"/>
            <a:ext cx="3119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/>
              <a:t>Fragen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A0B7E-EB7D-53BD-6A6E-E230C759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9CECC0-842E-4313-A7F5-59E4BF70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316229"/>
            <a:ext cx="9017248" cy="30146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e-DE" sz="1800" b="0" dirty="0"/>
              <a:t>Was wir mit Phoenix bearbeiten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Weshalb ?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Phoenix in den Kirchengemeinden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Bisheriger Workflow (Ablauf) Eingangsrechnungsprüfung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Ausgangssituation: Bisherige Eingangsrechnungsprüfung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Vorteile von Phoenix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Phoenix-Workflow (Ablauf)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Einreichung von Rechnungen zur Zahlung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Wichtige Richtlinien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Die einzelnen „Rollen“- wer macht was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Hilfsmittel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Stolpersteine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Was ist zu tun?</a:t>
            </a:r>
          </a:p>
          <a:p>
            <a:pPr>
              <a:buFont typeface="+mj-lt"/>
              <a:buAutoNum type="arabicPeriod"/>
            </a:pPr>
            <a:r>
              <a:rPr lang="de-DE" sz="1800" b="0" dirty="0"/>
              <a:t>Fragen?</a:t>
            </a:r>
          </a:p>
          <a:p>
            <a:pPr>
              <a:buFont typeface="+mj-lt"/>
              <a:buAutoNum type="arabicPeriod"/>
            </a:pPr>
            <a:endParaRPr lang="de-DE" sz="1800" b="0" dirty="0"/>
          </a:p>
          <a:p>
            <a:pPr>
              <a:buFont typeface="+mj-lt"/>
              <a:buAutoNum type="arabicPeriod"/>
            </a:pPr>
            <a:endParaRPr lang="de-DE" sz="1800" b="0" dirty="0"/>
          </a:p>
          <a:p>
            <a:pPr>
              <a:buFont typeface="+mj-lt"/>
              <a:buAutoNum type="arabicPeriod"/>
            </a:pPr>
            <a:endParaRPr lang="de-DE" sz="1800" b="0" dirty="0"/>
          </a:p>
          <a:p>
            <a:pPr>
              <a:buFont typeface="+mj-lt"/>
              <a:buAutoNum type="arabicPeriod"/>
            </a:pP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20967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136032D-B483-8910-C8FD-150567426F67}"/>
              </a:ext>
            </a:extLst>
          </p:cNvPr>
          <p:cNvSpPr txBox="1"/>
          <p:nvPr/>
        </p:nvSpPr>
        <p:spPr>
          <a:xfrm>
            <a:off x="971600" y="1720840"/>
            <a:ext cx="74168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400" b="0" i="0" u="none" strike="noStrike" baseline="0" dirty="0">
                <a:latin typeface="+mn-lt"/>
              </a:rPr>
              <a:t>Rechnungen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de-DE" sz="800" b="0" i="0" u="none" strike="noStrike" baseline="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400" b="0" i="0" u="none" strike="noStrike" baseline="0" dirty="0">
                <a:latin typeface="+mn-lt"/>
              </a:rPr>
              <a:t>Lastschriften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de-DE" sz="800" b="0" i="0" u="none" strike="noStrike" baseline="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400" b="0" i="0" u="none" strike="noStrike" baseline="0" dirty="0">
                <a:latin typeface="+mn-lt"/>
              </a:rPr>
              <a:t>Energiekostenabrechnungen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de-DE" sz="800" b="0" i="0" u="none" strike="noStrike" baseline="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400" b="0" i="0" u="none" strike="noStrike" baseline="0" dirty="0">
                <a:latin typeface="+mn-lt"/>
              </a:rPr>
              <a:t>Reisekostenabrechnungen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de-DE" sz="800" b="0" i="0" u="none" strike="noStrike" baseline="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400" b="0" i="0" u="none" strike="noStrike" baseline="0" dirty="0">
                <a:latin typeface="+mn-lt"/>
              </a:rPr>
              <a:t>Umbuchungen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de-DE" sz="800" b="0" i="0" u="none" strike="noStrike" baseline="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400" b="0" i="0" u="none" strike="noStrike" baseline="0" dirty="0">
                <a:latin typeface="+mn-lt"/>
              </a:rPr>
              <a:t>Dauerzahlungen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de-DE" sz="800" b="0" i="0" u="none" strike="noStrike" baseline="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400" b="0" i="0" u="none" strike="noStrike" baseline="0" dirty="0">
                <a:latin typeface="+mn-lt"/>
              </a:rPr>
              <a:t>Abschlagszahlungen/Dauerbuchung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de-DE" sz="800" b="0" i="0" u="none" strike="noStrike" baseline="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400" b="0" i="0" u="none" strike="noStrike" baseline="0" dirty="0">
                <a:latin typeface="+mn-lt"/>
              </a:rPr>
              <a:t>Auslagenersatz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de-DE" sz="800" b="0" i="0" u="none" strike="noStrike" baseline="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400" b="0" i="0" u="none" strike="noStrike" baseline="0" dirty="0">
                <a:latin typeface="+mn-lt"/>
              </a:rPr>
              <a:t>Honorarabrechnungen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68622F-0DF2-B0DF-37AE-FB3C135A7311}"/>
              </a:ext>
            </a:extLst>
          </p:cNvPr>
          <p:cNvSpPr txBox="1"/>
          <p:nvPr/>
        </p:nvSpPr>
        <p:spPr>
          <a:xfrm>
            <a:off x="971600" y="867484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u="sng" dirty="0"/>
              <a:t>Was wir mit Phoenix bearbeiten</a:t>
            </a:r>
          </a:p>
        </p:txBody>
      </p:sp>
    </p:spTree>
    <p:extLst>
      <p:ext uri="{BB962C8B-B14F-4D97-AF65-F5344CB8AC3E}">
        <p14:creationId xmlns:p14="http://schemas.microsoft.com/office/powerpoint/2010/main" val="82115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B498D1D2-18A4-4FDD-8D48-FFD61EDE5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313" y="740056"/>
            <a:ext cx="6553200" cy="576262"/>
          </a:xfrm>
        </p:spPr>
        <p:txBody>
          <a:bodyPr/>
          <a:lstStyle/>
          <a:p>
            <a:r>
              <a:rPr lang="de-DE" altLang="de-DE" sz="3200" u="sng" dirty="0"/>
              <a:t>Weshalb ?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786ECEF-A033-8E55-38F8-959C1C5799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95313" y="1628801"/>
            <a:ext cx="8153151" cy="26642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/>
              <a:t>kürzere Bearbeitungszeiten von Rechnungen</a:t>
            </a:r>
          </a:p>
          <a:p>
            <a:pPr marL="0" indent="0"/>
            <a:endParaRPr lang="de-DE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/>
              <a:t>Ressourcen sparen/ Umwelt schonen</a:t>
            </a:r>
          </a:p>
          <a:p>
            <a:pPr marL="0" indent="0"/>
            <a:endParaRPr lang="de-DE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/>
              <a:t>Digitalisierung von Belegen</a:t>
            </a:r>
          </a:p>
          <a:p>
            <a:pPr marL="0" indent="0"/>
            <a:endParaRPr lang="de-DE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/>
              <a:t>Erleichtert mobiles 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551432-15B6-5DF3-4D3E-2FB604E1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17" t="13904" r="21274" b="5196"/>
          <a:stretch/>
        </p:blipFill>
        <p:spPr>
          <a:xfrm>
            <a:off x="5327975" y="3228477"/>
            <a:ext cx="3652811" cy="28894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884E8-4EC1-BA76-F79E-CFE51B379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F5F62E7E-368E-5A0F-A659-98B88BE18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931224" cy="886420"/>
          </a:xfrm>
        </p:spPr>
        <p:txBody>
          <a:bodyPr wrap="square" anchor="b">
            <a:normAutofit/>
          </a:bodyPr>
          <a:lstStyle/>
          <a:p>
            <a:r>
              <a:rPr lang="de-DE" altLang="de-DE" sz="3200" u="sng" dirty="0"/>
              <a:t>Phoenix in den Kirchengemeinden</a:t>
            </a:r>
          </a:p>
        </p:txBody>
      </p:sp>
      <p:graphicFrame>
        <p:nvGraphicFramePr>
          <p:cNvPr id="10244" name="Inhaltsplatzhalter 2">
            <a:extLst>
              <a:ext uri="{FF2B5EF4-FFF2-40B4-BE49-F238E27FC236}">
                <a16:creationId xmlns:a16="http://schemas.microsoft.com/office/drawing/2014/main" id="{C6FA1D95-EC14-7B0A-054A-F25FE7B74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229171"/>
              </p:ext>
            </p:extLst>
          </p:nvPr>
        </p:nvGraphicFramePr>
        <p:xfrm>
          <a:off x="457200" y="1435101"/>
          <a:ext cx="8229600" cy="451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06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1D3C0853-21B4-47A6-9246-2242AAF90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7643192" cy="1162050"/>
          </a:xfrm>
        </p:spPr>
        <p:txBody>
          <a:bodyPr wrap="square" anchor="b">
            <a:normAutofit/>
          </a:bodyPr>
          <a:lstStyle/>
          <a:p>
            <a:r>
              <a:rPr lang="de-DE" altLang="de-DE" sz="3200" u="sng" dirty="0"/>
              <a:t>Phoenix in den Kirchengemeinden</a:t>
            </a:r>
          </a:p>
        </p:txBody>
      </p:sp>
      <p:graphicFrame>
        <p:nvGraphicFramePr>
          <p:cNvPr id="10244" name="Inhaltsplatzhalter 2">
            <a:extLst>
              <a:ext uri="{FF2B5EF4-FFF2-40B4-BE49-F238E27FC236}">
                <a16:creationId xmlns:a16="http://schemas.microsoft.com/office/drawing/2014/main" id="{9278AD4C-55CD-DCEC-12CF-B9FD6D4EE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410327"/>
              </p:ext>
            </p:extLst>
          </p:nvPr>
        </p:nvGraphicFramePr>
        <p:xfrm>
          <a:off x="457200" y="1772816"/>
          <a:ext cx="843528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 descr="Ausrufezeichen mit einfarbiger Füllung">
            <a:extLst>
              <a:ext uri="{FF2B5EF4-FFF2-40B4-BE49-F238E27FC236}">
                <a16:creationId xmlns:a16="http://schemas.microsoft.com/office/drawing/2014/main" id="{62A938F1-9AAC-6547-E1C4-B105E21EC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122" y="5013176"/>
            <a:ext cx="914400" cy="914400"/>
          </a:xfrm>
          <a:prstGeom prst="rect">
            <a:avLst/>
          </a:prstGeom>
        </p:spPr>
      </p:pic>
      <p:sp>
        <p:nvSpPr>
          <p:cNvPr id="8" name="Scrollen: vertikal 7">
            <a:extLst>
              <a:ext uri="{FF2B5EF4-FFF2-40B4-BE49-F238E27FC236}">
                <a16:creationId xmlns:a16="http://schemas.microsoft.com/office/drawing/2014/main" id="{0DE8F864-7C56-3ED3-5FA5-FC4520F16752}"/>
              </a:ext>
            </a:extLst>
          </p:cNvPr>
          <p:cNvSpPr/>
          <p:nvPr/>
        </p:nvSpPr>
        <p:spPr bwMode="auto">
          <a:xfrm>
            <a:off x="648653" y="3473360"/>
            <a:ext cx="575338" cy="736513"/>
          </a:xfrm>
          <a:prstGeom prst="verticalScroll">
            <a:avLst/>
          </a:prstGeom>
          <a:solidFill>
            <a:srgbClr val="333399"/>
          </a:solidFill>
          <a:ln w="19050">
            <a:solidFill>
              <a:srgbClr val="F3F9FA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rgbClr val="005E80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Multiplikationszeichen 8">
            <a:extLst>
              <a:ext uri="{FF2B5EF4-FFF2-40B4-BE49-F238E27FC236}">
                <a16:creationId xmlns:a16="http://schemas.microsoft.com/office/drawing/2014/main" id="{4D9D06D3-F0BA-9737-18C1-8A0695997FFB}"/>
              </a:ext>
            </a:extLst>
          </p:cNvPr>
          <p:cNvSpPr/>
          <p:nvPr/>
        </p:nvSpPr>
        <p:spPr bwMode="auto">
          <a:xfrm flipH="1">
            <a:off x="736015" y="3645024"/>
            <a:ext cx="242313" cy="144016"/>
          </a:xfrm>
          <a:prstGeom prst="mathMultiply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rgbClr val="005E80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Multiplikationszeichen 9">
            <a:extLst>
              <a:ext uri="{FF2B5EF4-FFF2-40B4-BE49-F238E27FC236}">
                <a16:creationId xmlns:a16="http://schemas.microsoft.com/office/drawing/2014/main" id="{833F3DA5-1FB0-35E2-9155-95DD5504A63E}"/>
              </a:ext>
            </a:extLst>
          </p:cNvPr>
          <p:cNvSpPr/>
          <p:nvPr/>
        </p:nvSpPr>
        <p:spPr bwMode="auto">
          <a:xfrm flipH="1">
            <a:off x="731858" y="3841616"/>
            <a:ext cx="242313" cy="144016"/>
          </a:xfrm>
          <a:prstGeom prst="mathMultiply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rgbClr val="005E80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Multiplikationszeichen 10">
            <a:extLst>
              <a:ext uri="{FF2B5EF4-FFF2-40B4-BE49-F238E27FC236}">
                <a16:creationId xmlns:a16="http://schemas.microsoft.com/office/drawing/2014/main" id="{9219AC58-78C6-0158-5F0A-90E940A5E7B0}"/>
              </a:ext>
            </a:extLst>
          </p:cNvPr>
          <p:cNvSpPr/>
          <p:nvPr/>
        </p:nvSpPr>
        <p:spPr bwMode="auto">
          <a:xfrm flipH="1">
            <a:off x="736015" y="4001357"/>
            <a:ext cx="242313" cy="144016"/>
          </a:xfrm>
          <a:prstGeom prst="mathMultiply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rgbClr val="005E8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3223-6D31-904B-2C48-77E70228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348BE-CC4D-2243-DF5D-089A9AD3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620688"/>
            <a:ext cx="8225159" cy="576262"/>
          </a:xfrm>
        </p:spPr>
        <p:txBody>
          <a:bodyPr/>
          <a:lstStyle/>
          <a:p>
            <a:r>
              <a:rPr lang="de-DE" u="sng" dirty="0"/>
              <a:t>Bisheriger Workflow (Ablauf) Eingangsrechnungsprüfung: </a:t>
            </a:r>
            <a:r>
              <a:rPr lang="de-DE" sz="1600" b="0" u="sng" dirty="0"/>
              <a:t>(bspw. Baurechnung)</a:t>
            </a:r>
            <a:endParaRPr lang="de-DE" b="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6180245-7CD4-33AD-8752-AAC6865CD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026777"/>
              </p:ext>
            </p:extLst>
          </p:nvPr>
        </p:nvGraphicFramePr>
        <p:xfrm>
          <a:off x="-180528" y="1556792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BBB55D4A-0BD9-A8BF-3195-93B840CD0346}"/>
              </a:ext>
            </a:extLst>
          </p:cNvPr>
          <p:cNvSpPr txBox="1"/>
          <p:nvPr/>
        </p:nvSpPr>
        <p:spPr>
          <a:xfrm>
            <a:off x="2192328" y="1804372"/>
            <a:ext cx="626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/>
              <a:t>Öffnen, Sortieren, Feststellen und Anweisen, Weiterleiten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A1D714-0D9C-4E8A-E142-31B415FD2F05}"/>
              </a:ext>
            </a:extLst>
          </p:cNvPr>
          <p:cNvSpPr txBox="1"/>
          <p:nvPr/>
        </p:nvSpPr>
        <p:spPr>
          <a:xfrm>
            <a:off x="4624" y="2463859"/>
            <a:ext cx="123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/>
              <a:t>Vorbereit-</a:t>
            </a:r>
            <a:r>
              <a:rPr lang="de-DE" sz="1800" b="0" dirty="0" err="1"/>
              <a:t>ung</a:t>
            </a:r>
            <a:endParaRPr lang="de-DE" sz="1800" b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79FF747-FAA3-8DCB-2A8F-2D32E0142C69}"/>
              </a:ext>
            </a:extLst>
          </p:cNvPr>
          <p:cNvSpPr txBox="1"/>
          <p:nvPr/>
        </p:nvSpPr>
        <p:spPr>
          <a:xfrm>
            <a:off x="3207200" y="2625034"/>
            <a:ext cx="3825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/>
              <a:t>Öffnen, Sortieren, Weiterleiten an </a:t>
            </a:r>
            <a:br>
              <a:rPr lang="de-DE" sz="1800" b="0" dirty="0"/>
            </a:br>
            <a:r>
              <a:rPr lang="de-DE" sz="1800" b="0" dirty="0"/>
              <a:t>Bauabteilung/Architekt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ADE2F3-A5C4-91A8-EAD2-F328A3E96725}"/>
              </a:ext>
            </a:extLst>
          </p:cNvPr>
          <p:cNvSpPr txBox="1"/>
          <p:nvPr/>
        </p:nvSpPr>
        <p:spPr>
          <a:xfrm>
            <a:off x="4355960" y="4013967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/>
              <a:t>Manuelle Erfassung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275634-65C8-083F-4292-3D4706C59890}"/>
              </a:ext>
            </a:extLst>
          </p:cNvPr>
          <p:cNvSpPr txBox="1"/>
          <p:nvPr/>
        </p:nvSpPr>
        <p:spPr>
          <a:xfrm>
            <a:off x="4360305" y="3424645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/>
              <a:t>Prüfung, Kontierung</a:t>
            </a:r>
            <a:br>
              <a:rPr lang="de-DE" sz="1800" b="0" dirty="0"/>
            </a:br>
            <a:r>
              <a:rPr lang="de-DE" sz="1800" b="0" dirty="0"/>
              <a:t>Mit/Ohne Bestellbezug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B1F3CA-7ABC-9869-D666-602BA7BE42F7}"/>
              </a:ext>
            </a:extLst>
          </p:cNvPr>
          <p:cNvSpPr txBox="1"/>
          <p:nvPr/>
        </p:nvSpPr>
        <p:spPr>
          <a:xfrm>
            <a:off x="5299052" y="4550989"/>
            <a:ext cx="294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/>
              <a:t>Zahlungsfreigabe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BD04B56-1A16-D4D6-5155-68F495FC137B}"/>
              </a:ext>
            </a:extLst>
          </p:cNvPr>
          <p:cNvSpPr txBox="1"/>
          <p:nvPr/>
        </p:nvSpPr>
        <p:spPr>
          <a:xfrm>
            <a:off x="6334192" y="5345782"/>
            <a:ext cx="2809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/>
              <a:t>Skontoverlust,</a:t>
            </a:r>
          </a:p>
          <a:p>
            <a:r>
              <a:rPr lang="de-DE" sz="1800" b="0" dirty="0"/>
              <a:t>Verzugszinsen, </a:t>
            </a:r>
          </a:p>
          <a:p>
            <a:r>
              <a:rPr lang="de-DE" sz="1800" b="0" dirty="0"/>
              <a:t>Liquiditätsplanung</a:t>
            </a:r>
          </a:p>
        </p:txBody>
      </p:sp>
    </p:spTree>
    <p:extLst>
      <p:ext uri="{BB962C8B-B14F-4D97-AF65-F5344CB8AC3E}">
        <p14:creationId xmlns:p14="http://schemas.microsoft.com/office/powerpoint/2010/main" val="100077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AFBE5-8A14-EBA8-F034-4C48DC0D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576262"/>
          </a:xfrm>
        </p:spPr>
        <p:txBody>
          <a:bodyPr wrap="square" anchor="t">
            <a:noAutofit/>
          </a:bodyPr>
          <a:lstStyle/>
          <a:p>
            <a:r>
              <a:rPr lang="de-DE" u="sng" dirty="0"/>
              <a:t>Ausgangssituation: Bisherige Eingangsrechnungsprüfung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BE44509-FA3B-BDBE-7B99-DF512F49938B}"/>
              </a:ext>
            </a:extLst>
          </p:cNvPr>
          <p:cNvSpPr txBox="1"/>
          <p:nvPr/>
        </p:nvSpPr>
        <p:spPr>
          <a:xfrm>
            <a:off x="539552" y="1556792"/>
            <a:ext cx="959666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Häufig manueller, intransparenter Prozess</a:t>
            </a:r>
          </a:p>
          <a:p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Umlauf von Rechnungskopien mit Notizen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Wenig/kein Einfluss auf Durchlaufzeiten</a:t>
            </a:r>
          </a:p>
          <a:p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In welchen Bearbeitungsstatus befinden sich die Rechnungen?</a:t>
            </a:r>
          </a:p>
          <a:p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Aufwändige Abstimmungen notwendig</a:t>
            </a:r>
          </a:p>
          <a:p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Schwieriger Zugriff auf die Prüfung erforderlichen Unterlagen (Lieferscheine…)</a:t>
            </a:r>
          </a:p>
          <a:p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Hoher Aufwand um Skontoverluste auszuschließen</a:t>
            </a:r>
          </a:p>
          <a:p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Usw.</a:t>
            </a:r>
          </a:p>
        </p:txBody>
      </p:sp>
    </p:spTree>
    <p:extLst>
      <p:ext uri="{BB962C8B-B14F-4D97-AF65-F5344CB8AC3E}">
        <p14:creationId xmlns:p14="http://schemas.microsoft.com/office/powerpoint/2010/main" val="1987674974"/>
      </p:ext>
    </p:extLst>
  </p:cSld>
  <p:clrMapOvr>
    <a:masterClrMapping/>
  </p:clrMapOvr>
</p:sld>
</file>

<file path=ppt/theme/theme1.xml><?xml version="1.0" encoding="utf-8"?>
<a:theme xmlns:a="http://schemas.openxmlformats.org/drawingml/2006/main" name="1_Bo">
  <a:themeElements>
    <a:clrScheme name="1_B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rgbClr val="005E8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rgbClr val="005E8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B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36F3F5757DE84382C5C2329A8A87A6" ma:contentTypeVersion="14" ma:contentTypeDescription="Ein neues Dokument erstellen." ma:contentTypeScope="" ma:versionID="3bdf5e96bfc1f7ce1e4c51fd625ff685">
  <xsd:schema xmlns:xsd="http://www.w3.org/2001/XMLSchema" xmlns:xs="http://www.w3.org/2001/XMLSchema" xmlns:p="http://schemas.microsoft.com/office/2006/metadata/properties" xmlns:ns2="9da8bf42-74b5-4d40-9c84-eb2d786b0392" xmlns:ns3="166b9ef9-3926-4754-b5e5-d5042f117970" targetNamespace="http://schemas.microsoft.com/office/2006/metadata/properties" ma:root="true" ma:fieldsID="ce3aa7a942f4943d047320048f9679d4" ns2:_="" ns3:_="">
    <xsd:import namespace="9da8bf42-74b5-4d40-9c84-eb2d786b0392"/>
    <xsd:import namespace="166b9ef9-3926-4754-b5e5-d5042f1179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8bf42-74b5-4d40-9c84-eb2d786b0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4c930fe5-1d79-4f1e-864d-9c3caa46a9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b9ef9-3926-4754-b5e5-d5042f1179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a8bf42-74b5-4d40-9c84-eb2d786b03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E32177-4595-42A3-8778-86AC8714B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8bf42-74b5-4d40-9c84-eb2d786b0392"/>
    <ds:schemaRef ds:uri="166b9ef9-3926-4754-b5e5-d5042f1179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4F0CFB-2FB3-46AD-89D4-A329A9BAC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4C8CFF-8C8D-49DB-A428-CFF6A2AD1473}">
  <ds:schemaRefs>
    <ds:schemaRef ds:uri="http://schemas.microsoft.com/office/2006/metadata/properties"/>
    <ds:schemaRef ds:uri="http://schemas.microsoft.com/office/infopath/2007/PartnerControls"/>
    <ds:schemaRef ds:uri="9da8bf42-74b5-4d40-9c84-eb2d786b03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768</Words>
  <Application>Microsoft Office PowerPoint</Application>
  <PresentationFormat>Bildschirmpräsentation (4:3)</PresentationFormat>
  <Paragraphs>219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Segoe Sans</vt:lpstr>
      <vt:lpstr>Symbol</vt:lpstr>
      <vt:lpstr>Trebuchet MS</vt:lpstr>
      <vt:lpstr>Wingdings</vt:lpstr>
      <vt:lpstr>1_Bo</vt:lpstr>
      <vt:lpstr>Papier war gestern –  Umstellung auf Phoenix    </vt:lpstr>
      <vt:lpstr>PowerPoint-Präsentation</vt:lpstr>
      <vt:lpstr>Agenda</vt:lpstr>
      <vt:lpstr>PowerPoint-Präsentation</vt:lpstr>
      <vt:lpstr>Weshalb ?</vt:lpstr>
      <vt:lpstr>Phoenix in den Kirchengemeinden</vt:lpstr>
      <vt:lpstr>Phoenix in den Kirchengemeinden</vt:lpstr>
      <vt:lpstr>Bisheriger Workflow (Ablauf) Eingangsrechnungsprüfung: (bspw. Baurechnung)</vt:lpstr>
      <vt:lpstr>Ausgangssituation: Bisherige Eingangsrechnungsprüfung</vt:lpstr>
      <vt:lpstr>Vorteile von Phoenix</vt:lpstr>
      <vt:lpstr>Phoenix-Workflow (Ablauf)</vt:lpstr>
      <vt:lpstr>Einreichung von Rechnungen zur Zahlung</vt:lpstr>
      <vt:lpstr>Wichtige Richtlinien</vt:lpstr>
      <vt:lpstr>Wichtige Richtlinien</vt:lpstr>
      <vt:lpstr>Wichtige Richtlinien</vt:lpstr>
      <vt:lpstr>Wichtige Richtlinien</vt:lpstr>
      <vt:lpstr>Wichtige Richtlinien</vt:lpstr>
      <vt:lpstr>Wichtige Richtlinien</vt:lpstr>
      <vt:lpstr>Wichtige Richtlinien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Zaucker, Luzie</dc:creator>
  <cp:lastModifiedBy>Kleinhans, Simone</cp:lastModifiedBy>
  <cp:revision>692</cp:revision>
  <cp:lastPrinted>2025-04-09T17:04:42Z</cp:lastPrinted>
  <dcterms:created xsi:type="dcterms:W3CDTF">2011-06-01T13:23:57Z</dcterms:created>
  <dcterms:modified xsi:type="dcterms:W3CDTF">2025-06-26T13:13:22Z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d05a01-8ac7-4326-b275-7b803ce1e6f0_Enabled">
    <vt:lpwstr>true</vt:lpwstr>
  </property>
  <property fmtid="{D5CDD505-2E9C-101B-9397-08002B2CF9AE}" pid="3" name="MSIP_Label_f7d05a01-8ac7-4326-b275-7b803ce1e6f0_SetDate">
    <vt:lpwstr>2025-02-28T15:37:41Z</vt:lpwstr>
  </property>
  <property fmtid="{D5CDD505-2E9C-101B-9397-08002B2CF9AE}" pid="4" name="MSIP_Label_f7d05a01-8ac7-4326-b275-7b803ce1e6f0_Method">
    <vt:lpwstr>Standard</vt:lpwstr>
  </property>
  <property fmtid="{D5CDD505-2E9C-101B-9397-08002B2CF9AE}" pid="5" name="MSIP_Label_f7d05a01-8ac7-4326-b275-7b803ce1e6f0_Name">
    <vt:lpwstr>Vertraulich</vt:lpwstr>
  </property>
  <property fmtid="{D5CDD505-2E9C-101B-9397-08002B2CF9AE}" pid="6" name="MSIP_Label_f7d05a01-8ac7-4326-b275-7b803ce1e6f0_SiteId">
    <vt:lpwstr>a060ce58-6193-41ee-8f96-2f23b57cca5d</vt:lpwstr>
  </property>
  <property fmtid="{D5CDD505-2E9C-101B-9397-08002B2CF9AE}" pid="7" name="MSIP_Label_f7d05a01-8ac7-4326-b275-7b803ce1e6f0_ActionId">
    <vt:lpwstr>5440e7eb-259e-4a30-8519-31a014e60db1</vt:lpwstr>
  </property>
  <property fmtid="{D5CDD505-2E9C-101B-9397-08002B2CF9AE}" pid="8" name="MSIP_Label_f7d05a01-8ac7-4326-b275-7b803ce1e6f0_ContentBits">
    <vt:lpwstr>0</vt:lpwstr>
  </property>
  <property fmtid="{D5CDD505-2E9C-101B-9397-08002B2CF9AE}" pid="9" name="ContentTypeId">
    <vt:lpwstr>0x0101007636F3F5757DE84382C5C2329A8A87A6</vt:lpwstr>
  </property>
  <property fmtid="{D5CDD505-2E9C-101B-9397-08002B2CF9AE}" pid="10" name="MediaServiceImageTags">
    <vt:lpwstr/>
  </property>
</Properties>
</file>