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4"/>
    <p:sldMasterId id="2147483744" r:id="rId5"/>
    <p:sldMasterId id="2147483788" r:id="rId6"/>
    <p:sldMasterId id="2147483753" r:id="rId7"/>
    <p:sldMasterId id="2147483770" r:id="rId8"/>
    <p:sldMasterId id="2147483790" r:id="rId9"/>
  </p:sldMasterIdLst>
  <p:notesMasterIdLst>
    <p:notesMasterId r:id="rId44"/>
  </p:notesMasterIdLst>
  <p:sldIdLst>
    <p:sldId id="265" r:id="rId10"/>
    <p:sldId id="528" r:id="rId11"/>
    <p:sldId id="275" r:id="rId12"/>
    <p:sldId id="530" r:id="rId13"/>
    <p:sldId id="529" r:id="rId14"/>
    <p:sldId id="553" r:id="rId15"/>
    <p:sldId id="280" r:id="rId16"/>
    <p:sldId id="277" r:id="rId17"/>
    <p:sldId id="278" r:id="rId18"/>
    <p:sldId id="282" r:id="rId19"/>
    <p:sldId id="505" r:id="rId20"/>
    <p:sldId id="281" r:id="rId21"/>
    <p:sldId id="548" r:id="rId22"/>
    <p:sldId id="290" r:id="rId23"/>
    <p:sldId id="549" r:id="rId24"/>
    <p:sldId id="550" r:id="rId25"/>
    <p:sldId id="551" r:id="rId26"/>
    <p:sldId id="552" r:id="rId27"/>
    <p:sldId id="554" r:id="rId28"/>
    <p:sldId id="293" r:id="rId29"/>
    <p:sldId id="542" r:id="rId30"/>
    <p:sldId id="295" r:id="rId31"/>
    <p:sldId id="531" r:id="rId32"/>
    <p:sldId id="532" r:id="rId33"/>
    <p:sldId id="535" r:id="rId34"/>
    <p:sldId id="536" r:id="rId35"/>
    <p:sldId id="537" r:id="rId36"/>
    <p:sldId id="538" r:id="rId37"/>
    <p:sldId id="544" r:id="rId38"/>
    <p:sldId id="545" r:id="rId39"/>
    <p:sldId id="521" r:id="rId40"/>
    <p:sldId id="539" r:id="rId41"/>
    <p:sldId id="540" r:id="rId42"/>
    <p:sldId id="541" r:id="rId43"/>
  </p:sldIdLst>
  <p:sldSz cx="9144000" cy="5145088"/>
  <p:notesSz cx="6648450" cy="98964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985">
          <p15:clr>
            <a:srgbClr val="A4A3A4"/>
          </p15:clr>
        </p15:guide>
        <p15:guide id="3" orient="horz" pos="577">
          <p15:clr>
            <a:srgbClr val="A4A3A4"/>
          </p15:clr>
        </p15:guide>
        <p15:guide id="4" orient="horz" pos="3231" userDrawn="1">
          <p15:clr>
            <a:srgbClr val="A4A3A4"/>
          </p15:clr>
        </p15:guide>
        <p15:guide id="5" orient="horz" pos="2890">
          <p15:clr>
            <a:srgbClr val="A4A3A4"/>
          </p15:clr>
        </p15:guide>
        <p15:guide id="6" pos="340">
          <p15:clr>
            <a:srgbClr val="A4A3A4"/>
          </p15:clr>
        </p15:guide>
        <p15:guide id="7" pos="530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2A9A03-1873-5221-B791-F90A13FF31AB}" name="Golz, Kirsten" initials="KG" userId="S::Kirsten.Golz@ekiba.de::140d5589-840f-4b3d-b54e-6f3b6b3f33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5E80"/>
    <a:srgbClr val="97BF0D"/>
    <a:srgbClr val="DDDDDD"/>
    <a:srgbClr val="9085BA"/>
    <a:srgbClr val="89CCCC"/>
    <a:srgbClr val="78BDDE"/>
    <a:srgbClr val="9AA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orient="horz" pos="985"/>
        <p:guide orient="horz" pos="577"/>
        <p:guide orient="horz" pos="3231"/>
        <p:guide orient="horz" pos="2890"/>
        <p:guide pos="340"/>
        <p:guide pos="53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8A20E-7DD8-41D9-9C9C-8A153BC47F1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FF15240-7CDF-418E-99B6-829AACF68527}">
      <dgm:prSet phldrT="[Text]" custT="1"/>
      <dgm:spPr>
        <a:solidFill>
          <a:srgbClr val="7030A0"/>
        </a:solidFill>
      </dgm:spPr>
      <dgm:t>
        <a:bodyPr/>
        <a:lstStyle/>
        <a:p>
          <a:r>
            <a:rPr lang="de-DE" sz="3200" b="1">
              <a:solidFill>
                <a:schemeClr val="bg1"/>
              </a:solidFill>
            </a:rPr>
            <a:t>Ekiba 2032</a:t>
          </a:r>
          <a:br>
            <a:rPr lang="de-DE" sz="2800">
              <a:solidFill>
                <a:schemeClr val="bg1"/>
              </a:solidFill>
            </a:rPr>
          </a:br>
          <a:r>
            <a:rPr lang="de-DE" sz="3200" b="1">
              <a:solidFill>
                <a:srgbClr val="92D050"/>
              </a:solidFill>
            </a:rPr>
            <a:t>30</a:t>
          </a:r>
          <a:r>
            <a:rPr lang="de-DE" sz="3200" b="1">
              <a:solidFill>
                <a:schemeClr val="bg1"/>
              </a:solidFill>
            </a:rPr>
            <a:t>-</a:t>
          </a:r>
          <a:r>
            <a:rPr lang="de-DE" sz="3200" b="1">
              <a:solidFill>
                <a:srgbClr val="FFFF00"/>
              </a:solidFill>
            </a:rPr>
            <a:t>40</a:t>
          </a:r>
          <a:r>
            <a:rPr lang="de-DE" sz="3200" b="1">
              <a:solidFill>
                <a:schemeClr val="bg1"/>
              </a:solidFill>
            </a:rPr>
            <a:t>-</a:t>
          </a:r>
          <a:r>
            <a:rPr lang="de-DE" sz="3200" b="1">
              <a:solidFill>
                <a:srgbClr val="FF0000"/>
              </a:solidFill>
            </a:rPr>
            <a:t>30</a:t>
          </a:r>
        </a:p>
      </dgm:t>
    </dgm:pt>
    <dgm:pt modelId="{B7406254-6925-475C-918D-CFEC1A754B5B}" type="parTrans" cxnId="{14ADB4D9-8B99-4779-9C59-87849CB7F82D}">
      <dgm:prSet/>
      <dgm:spPr/>
      <dgm:t>
        <a:bodyPr/>
        <a:lstStyle/>
        <a:p>
          <a:endParaRPr lang="de-DE"/>
        </a:p>
      </dgm:t>
    </dgm:pt>
    <dgm:pt modelId="{EC8FDD67-B2B7-4C57-BAAC-C190A55A44F3}" type="sibTrans" cxnId="{14ADB4D9-8B99-4779-9C59-87849CB7F82D}">
      <dgm:prSet/>
      <dgm:spPr/>
      <dgm:t>
        <a:bodyPr/>
        <a:lstStyle/>
        <a:p>
          <a:endParaRPr lang="de-DE"/>
        </a:p>
      </dgm:t>
    </dgm:pt>
    <dgm:pt modelId="{9F1F4561-CDE4-46C5-B222-E70353AB2D2F}">
      <dgm:prSet phldrT="[Text]"/>
      <dgm:spPr>
        <a:solidFill>
          <a:srgbClr val="00B050"/>
        </a:solidFill>
      </dgm:spPr>
      <dgm:t>
        <a:bodyPr/>
        <a:lstStyle/>
        <a:p>
          <a:r>
            <a:rPr lang="de-DE"/>
            <a:t>Roadmap</a:t>
          </a:r>
        </a:p>
        <a:p>
          <a:r>
            <a:rPr lang="de-DE"/>
            <a:t>Klimaneutralität</a:t>
          </a:r>
        </a:p>
      </dgm:t>
    </dgm:pt>
    <dgm:pt modelId="{BE92C316-B627-461D-9CDB-CBADE04339B7}" type="parTrans" cxnId="{0C564E9F-1FA0-48A6-A00A-2E26A24A697D}">
      <dgm:prSet/>
      <dgm:spPr/>
      <dgm:t>
        <a:bodyPr/>
        <a:lstStyle/>
        <a:p>
          <a:endParaRPr lang="de-DE"/>
        </a:p>
      </dgm:t>
    </dgm:pt>
    <dgm:pt modelId="{0069AD67-9CC9-420C-BF4F-1CA2273E1342}" type="sibTrans" cxnId="{0C564E9F-1FA0-48A6-A00A-2E26A24A697D}">
      <dgm:prSet/>
      <dgm:spPr/>
      <dgm:t>
        <a:bodyPr/>
        <a:lstStyle/>
        <a:p>
          <a:endParaRPr lang="de-DE"/>
        </a:p>
      </dgm:t>
    </dgm:pt>
    <dgm:pt modelId="{4CF4CFCB-7093-4C74-8E20-93F8951AF094}">
      <dgm:prSet phldrT="[Text]"/>
      <dgm:spPr>
        <a:solidFill>
          <a:srgbClr val="FFC000"/>
        </a:solidFill>
      </dgm:spPr>
      <dgm:t>
        <a:bodyPr/>
        <a:lstStyle/>
        <a:p>
          <a:r>
            <a:rPr lang="de-DE"/>
            <a:t>EOK 2032</a:t>
          </a:r>
        </a:p>
      </dgm:t>
    </dgm:pt>
    <dgm:pt modelId="{91EBC83B-3368-4C97-AE83-C47776C376AE}" type="parTrans" cxnId="{6D807477-B7E2-4D59-8A70-34866D507BDE}">
      <dgm:prSet/>
      <dgm:spPr/>
      <dgm:t>
        <a:bodyPr/>
        <a:lstStyle/>
        <a:p>
          <a:endParaRPr lang="de-DE"/>
        </a:p>
      </dgm:t>
    </dgm:pt>
    <dgm:pt modelId="{38D3C021-15CD-425D-B9BE-7B2FBFBF3EED}" type="sibTrans" cxnId="{6D807477-B7E2-4D59-8A70-34866D507BDE}">
      <dgm:prSet/>
      <dgm:spPr/>
      <dgm:t>
        <a:bodyPr/>
        <a:lstStyle/>
        <a:p>
          <a:endParaRPr lang="de-DE"/>
        </a:p>
      </dgm:t>
    </dgm:pt>
    <dgm:pt modelId="{6486223B-4B7A-4836-9AF8-545B0F0413FF}">
      <dgm:prSet phldrT="[Text]"/>
      <dgm:spPr>
        <a:solidFill>
          <a:srgbClr val="C00000"/>
        </a:solidFill>
      </dgm:spPr>
      <dgm:t>
        <a:bodyPr/>
        <a:lstStyle/>
        <a:p>
          <a:r>
            <a:rPr lang="de-DE"/>
            <a:t>Bewertung Liegenschaften 2011-2015</a:t>
          </a:r>
        </a:p>
      </dgm:t>
    </dgm:pt>
    <dgm:pt modelId="{7AF4D862-C032-40F5-A638-4762D3A7776C}" type="parTrans" cxnId="{855EC576-85A8-48FC-AAB0-7AC4F9892E46}">
      <dgm:prSet/>
      <dgm:spPr/>
      <dgm:t>
        <a:bodyPr/>
        <a:lstStyle/>
        <a:p>
          <a:endParaRPr lang="de-DE"/>
        </a:p>
      </dgm:t>
    </dgm:pt>
    <dgm:pt modelId="{77BFD941-C02D-4749-A8B2-9CD4BD79C3C1}" type="sibTrans" cxnId="{855EC576-85A8-48FC-AAB0-7AC4F9892E46}">
      <dgm:prSet/>
      <dgm:spPr/>
      <dgm:t>
        <a:bodyPr/>
        <a:lstStyle/>
        <a:p>
          <a:endParaRPr lang="de-DE"/>
        </a:p>
      </dgm:t>
    </dgm:pt>
    <dgm:pt modelId="{2A88608E-157E-4BBE-8ECC-DB3759F774FE}">
      <dgm:prSet phldrT="[Text]"/>
      <dgm:spPr/>
      <dgm:t>
        <a:bodyPr/>
        <a:lstStyle/>
        <a:p>
          <a:r>
            <a:rPr lang="de-DE"/>
            <a:t>Nachhaltige Finanzierung</a:t>
          </a:r>
        </a:p>
      </dgm:t>
    </dgm:pt>
    <dgm:pt modelId="{AF5DA87D-A092-4F6D-A3ED-CA3E90B438AF}" type="parTrans" cxnId="{39E0FF52-29F7-45BB-B17A-741EDC2116CB}">
      <dgm:prSet/>
      <dgm:spPr/>
      <dgm:t>
        <a:bodyPr/>
        <a:lstStyle/>
        <a:p>
          <a:endParaRPr lang="de-DE"/>
        </a:p>
      </dgm:t>
    </dgm:pt>
    <dgm:pt modelId="{A978B494-0FB5-44A2-872C-09A1C8FE6C4F}" type="sibTrans" cxnId="{39E0FF52-29F7-45BB-B17A-741EDC2116CB}">
      <dgm:prSet/>
      <dgm:spPr/>
      <dgm:t>
        <a:bodyPr/>
        <a:lstStyle/>
        <a:p>
          <a:endParaRPr lang="de-DE"/>
        </a:p>
      </dgm:t>
    </dgm:pt>
    <dgm:pt modelId="{1B7A2EAB-26BC-4605-B127-E2D9A4A22C31}" type="pres">
      <dgm:prSet presAssocID="{66D8A20E-7DD8-41D9-9C9C-8A153BC47F1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50171C-75F4-41A7-963F-AC8585034636}" type="pres">
      <dgm:prSet presAssocID="{66D8A20E-7DD8-41D9-9C9C-8A153BC47F1C}" presName="matrix" presStyleCnt="0"/>
      <dgm:spPr/>
    </dgm:pt>
    <dgm:pt modelId="{7C0FD060-D09A-4A8E-98DB-92C00A6911D1}" type="pres">
      <dgm:prSet presAssocID="{66D8A20E-7DD8-41D9-9C9C-8A153BC47F1C}" presName="tile1" presStyleLbl="node1" presStyleIdx="0" presStyleCnt="4" custLinFactNeighborX="-2553"/>
      <dgm:spPr/>
    </dgm:pt>
    <dgm:pt modelId="{D3580F7E-AA3F-4419-89A8-66E0DD695230}" type="pres">
      <dgm:prSet presAssocID="{66D8A20E-7DD8-41D9-9C9C-8A153BC47F1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44B5854-9EA4-4B94-B51E-A8D234C6917E}" type="pres">
      <dgm:prSet presAssocID="{66D8A20E-7DD8-41D9-9C9C-8A153BC47F1C}" presName="tile2" presStyleLbl="node1" presStyleIdx="1" presStyleCnt="4"/>
      <dgm:spPr/>
    </dgm:pt>
    <dgm:pt modelId="{04DD6978-BBBC-42FE-BF7F-97E3C2D3D42D}" type="pres">
      <dgm:prSet presAssocID="{66D8A20E-7DD8-41D9-9C9C-8A153BC47F1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D7C4F8-C26A-4324-8ECD-AD2D2B7D104B}" type="pres">
      <dgm:prSet presAssocID="{66D8A20E-7DD8-41D9-9C9C-8A153BC47F1C}" presName="tile3" presStyleLbl="node1" presStyleIdx="2" presStyleCnt="4" custLinFactNeighborY="41"/>
      <dgm:spPr/>
    </dgm:pt>
    <dgm:pt modelId="{8F74B3D1-7265-45DC-ABDE-92E838538898}" type="pres">
      <dgm:prSet presAssocID="{66D8A20E-7DD8-41D9-9C9C-8A153BC47F1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EF2122D-4258-423D-B619-0EA340DB9EBE}" type="pres">
      <dgm:prSet presAssocID="{66D8A20E-7DD8-41D9-9C9C-8A153BC47F1C}" presName="tile4" presStyleLbl="node1" presStyleIdx="3" presStyleCnt="4" custLinFactNeighborX="8758" custLinFactNeighborY="15273"/>
      <dgm:spPr/>
    </dgm:pt>
    <dgm:pt modelId="{B6DAFB91-A96C-4590-864D-CAFD8833BD8F}" type="pres">
      <dgm:prSet presAssocID="{66D8A20E-7DD8-41D9-9C9C-8A153BC47F1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AF70249-D466-4DBB-B494-6A112DD73F1A}" type="pres">
      <dgm:prSet presAssocID="{66D8A20E-7DD8-41D9-9C9C-8A153BC47F1C}" presName="centerTile" presStyleLbl="fgShp" presStyleIdx="0" presStyleCnt="1" custScaleX="220497" custScaleY="141748">
        <dgm:presLayoutVars>
          <dgm:chMax val="0"/>
          <dgm:chPref val="0"/>
        </dgm:presLayoutVars>
      </dgm:prSet>
      <dgm:spPr/>
    </dgm:pt>
  </dgm:ptLst>
  <dgm:cxnLst>
    <dgm:cxn modelId="{A339090B-1CF1-44CF-87DF-25BEDF39A4F3}" type="presOf" srcId="{4FF15240-7CDF-418E-99B6-829AACF68527}" destId="{9AF70249-D466-4DBB-B494-6A112DD73F1A}" srcOrd="0" destOrd="0" presId="urn:microsoft.com/office/officeart/2005/8/layout/matrix1"/>
    <dgm:cxn modelId="{74E9290E-6AA5-490D-A8F7-82DFE470BAB4}" type="presOf" srcId="{6486223B-4B7A-4836-9AF8-545B0F0413FF}" destId="{CAD7C4F8-C26A-4324-8ECD-AD2D2B7D104B}" srcOrd="0" destOrd="0" presId="urn:microsoft.com/office/officeart/2005/8/layout/matrix1"/>
    <dgm:cxn modelId="{07136F1C-C81A-4B6F-9EA2-95C8D36B89BF}" type="presOf" srcId="{6486223B-4B7A-4836-9AF8-545B0F0413FF}" destId="{8F74B3D1-7265-45DC-ABDE-92E838538898}" srcOrd="1" destOrd="0" presId="urn:microsoft.com/office/officeart/2005/8/layout/matrix1"/>
    <dgm:cxn modelId="{BC5F9B2A-1128-4DCA-9178-2EEEDECEA992}" type="presOf" srcId="{66D8A20E-7DD8-41D9-9C9C-8A153BC47F1C}" destId="{1B7A2EAB-26BC-4605-B127-E2D9A4A22C31}" srcOrd="0" destOrd="0" presId="urn:microsoft.com/office/officeart/2005/8/layout/matrix1"/>
    <dgm:cxn modelId="{CDC9F030-8020-4F48-A4A8-04FCE4B49499}" type="presOf" srcId="{9F1F4561-CDE4-46C5-B222-E70353AB2D2F}" destId="{7C0FD060-D09A-4A8E-98DB-92C00A6911D1}" srcOrd="0" destOrd="0" presId="urn:microsoft.com/office/officeart/2005/8/layout/matrix1"/>
    <dgm:cxn modelId="{E7B25A3A-56F5-4229-A5EF-0C85F1EEBA91}" type="presOf" srcId="{4CF4CFCB-7093-4C74-8E20-93F8951AF094}" destId="{D44B5854-9EA4-4B94-B51E-A8D234C6917E}" srcOrd="0" destOrd="0" presId="urn:microsoft.com/office/officeart/2005/8/layout/matrix1"/>
    <dgm:cxn modelId="{85A5FC40-B9E4-49FD-B607-1D51EEBBB048}" type="presOf" srcId="{2A88608E-157E-4BBE-8ECC-DB3759F774FE}" destId="{1EF2122D-4258-423D-B619-0EA340DB9EBE}" srcOrd="0" destOrd="0" presId="urn:microsoft.com/office/officeart/2005/8/layout/matrix1"/>
    <dgm:cxn modelId="{5706EE4A-13CE-4585-8637-45211C11368E}" type="presOf" srcId="{4CF4CFCB-7093-4C74-8E20-93F8951AF094}" destId="{04DD6978-BBBC-42FE-BF7F-97E3C2D3D42D}" srcOrd="1" destOrd="0" presId="urn:microsoft.com/office/officeart/2005/8/layout/matrix1"/>
    <dgm:cxn modelId="{39E0FF52-29F7-45BB-B17A-741EDC2116CB}" srcId="{4FF15240-7CDF-418E-99B6-829AACF68527}" destId="{2A88608E-157E-4BBE-8ECC-DB3759F774FE}" srcOrd="3" destOrd="0" parTransId="{AF5DA87D-A092-4F6D-A3ED-CA3E90B438AF}" sibTransId="{A978B494-0FB5-44A2-872C-09A1C8FE6C4F}"/>
    <dgm:cxn modelId="{855EC576-85A8-48FC-AAB0-7AC4F9892E46}" srcId="{4FF15240-7CDF-418E-99B6-829AACF68527}" destId="{6486223B-4B7A-4836-9AF8-545B0F0413FF}" srcOrd="2" destOrd="0" parTransId="{7AF4D862-C032-40F5-A638-4762D3A7776C}" sibTransId="{77BFD941-C02D-4749-A8B2-9CD4BD79C3C1}"/>
    <dgm:cxn modelId="{6D807477-B7E2-4D59-8A70-34866D507BDE}" srcId="{4FF15240-7CDF-418E-99B6-829AACF68527}" destId="{4CF4CFCB-7093-4C74-8E20-93F8951AF094}" srcOrd="1" destOrd="0" parTransId="{91EBC83B-3368-4C97-AE83-C47776C376AE}" sibTransId="{38D3C021-15CD-425D-B9BE-7B2FBFBF3EED}"/>
    <dgm:cxn modelId="{0C564E9F-1FA0-48A6-A00A-2E26A24A697D}" srcId="{4FF15240-7CDF-418E-99B6-829AACF68527}" destId="{9F1F4561-CDE4-46C5-B222-E70353AB2D2F}" srcOrd="0" destOrd="0" parTransId="{BE92C316-B627-461D-9CDB-CBADE04339B7}" sibTransId="{0069AD67-9CC9-420C-BF4F-1CA2273E1342}"/>
    <dgm:cxn modelId="{14ADB4D9-8B99-4779-9C59-87849CB7F82D}" srcId="{66D8A20E-7DD8-41D9-9C9C-8A153BC47F1C}" destId="{4FF15240-7CDF-418E-99B6-829AACF68527}" srcOrd="0" destOrd="0" parTransId="{B7406254-6925-475C-918D-CFEC1A754B5B}" sibTransId="{EC8FDD67-B2B7-4C57-BAAC-C190A55A44F3}"/>
    <dgm:cxn modelId="{578BD0E2-A1ED-43E3-84BE-0FF6499811D5}" type="presOf" srcId="{9F1F4561-CDE4-46C5-B222-E70353AB2D2F}" destId="{D3580F7E-AA3F-4419-89A8-66E0DD695230}" srcOrd="1" destOrd="0" presId="urn:microsoft.com/office/officeart/2005/8/layout/matrix1"/>
    <dgm:cxn modelId="{56A2F6F8-A3B5-43A5-8884-3E5DD7E1039B}" type="presOf" srcId="{2A88608E-157E-4BBE-8ECC-DB3759F774FE}" destId="{B6DAFB91-A96C-4590-864D-CAFD8833BD8F}" srcOrd="1" destOrd="0" presId="urn:microsoft.com/office/officeart/2005/8/layout/matrix1"/>
    <dgm:cxn modelId="{DB0CF4DA-87D6-4390-B190-3D132D97410A}" type="presParOf" srcId="{1B7A2EAB-26BC-4605-B127-E2D9A4A22C31}" destId="{5350171C-75F4-41A7-963F-AC8585034636}" srcOrd="0" destOrd="0" presId="urn:microsoft.com/office/officeart/2005/8/layout/matrix1"/>
    <dgm:cxn modelId="{155B251A-3713-4595-92E5-407308FC3FD9}" type="presParOf" srcId="{5350171C-75F4-41A7-963F-AC8585034636}" destId="{7C0FD060-D09A-4A8E-98DB-92C00A6911D1}" srcOrd="0" destOrd="0" presId="urn:microsoft.com/office/officeart/2005/8/layout/matrix1"/>
    <dgm:cxn modelId="{E847F895-27A1-4176-90AA-D802B4DA4F76}" type="presParOf" srcId="{5350171C-75F4-41A7-963F-AC8585034636}" destId="{D3580F7E-AA3F-4419-89A8-66E0DD695230}" srcOrd="1" destOrd="0" presId="urn:microsoft.com/office/officeart/2005/8/layout/matrix1"/>
    <dgm:cxn modelId="{20986753-6B5E-4DE3-A1F4-F8C0B73E9EB5}" type="presParOf" srcId="{5350171C-75F4-41A7-963F-AC8585034636}" destId="{D44B5854-9EA4-4B94-B51E-A8D234C6917E}" srcOrd="2" destOrd="0" presId="urn:microsoft.com/office/officeart/2005/8/layout/matrix1"/>
    <dgm:cxn modelId="{E389F894-7B3C-46B5-A9E9-B3D4EFBFF670}" type="presParOf" srcId="{5350171C-75F4-41A7-963F-AC8585034636}" destId="{04DD6978-BBBC-42FE-BF7F-97E3C2D3D42D}" srcOrd="3" destOrd="0" presId="urn:microsoft.com/office/officeart/2005/8/layout/matrix1"/>
    <dgm:cxn modelId="{E6332D19-B8AD-493B-94E9-24A9D0C11AB0}" type="presParOf" srcId="{5350171C-75F4-41A7-963F-AC8585034636}" destId="{CAD7C4F8-C26A-4324-8ECD-AD2D2B7D104B}" srcOrd="4" destOrd="0" presId="urn:microsoft.com/office/officeart/2005/8/layout/matrix1"/>
    <dgm:cxn modelId="{14C5034E-43E8-4B4B-A9A0-CB9C190D1D99}" type="presParOf" srcId="{5350171C-75F4-41A7-963F-AC8585034636}" destId="{8F74B3D1-7265-45DC-ABDE-92E838538898}" srcOrd="5" destOrd="0" presId="urn:microsoft.com/office/officeart/2005/8/layout/matrix1"/>
    <dgm:cxn modelId="{064F14CA-3026-4D90-9DB0-6948F2C6A032}" type="presParOf" srcId="{5350171C-75F4-41A7-963F-AC8585034636}" destId="{1EF2122D-4258-423D-B619-0EA340DB9EBE}" srcOrd="6" destOrd="0" presId="urn:microsoft.com/office/officeart/2005/8/layout/matrix1"/>
    <dgm:cxn modelId="{218303FB-3DF8-49D2-A106-E900079AAF2D}" type="presParOf" srcId="{5350171C-75F4-41A7-963F-AC8585034636}" destId="{B6DAFB91-A96C-4590-864D-CAFD8833BD8F}" srcOrd="7" destOrd="0" presId="urn:microsoft.com/office/officeart/2005/8/layout/matrix1"/>
    <dgm:cxn modelId="{CF6E567A-FD12-40B8-9703-3395BA6343B1}" type="presParOf" srcId="{1B7A2EAB-26BC-4605-B127-E2D9A4A22C31}" destId="{9AF70249-D466-4DBB-B494-6A112DD73F1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FD060-D09A-4A8E-98DB-92C00A6911D1}">
      <dsp:nvSpPr>
        <dsp:cNvPr id="0" name=""/>
        <dsp:cNvSpPr/>
      </dsp:nvSpPr>
      <dsp:spPr>
        <a:xfrm rot="16200000">
          <a:off x="470024" y="-470024"/>
          <a:ext cx="1880096" cy="2820144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Roadmap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Klimaneutralität</a:t>
          </a:r>
        </a:p>
      </dsp:txBody>
      <dsp:txXfrm rot="5400000">
        <a:off x="-1" y="1"/>
        <a:ext cx="2820144" cy="1410072"/>
      </dsp:txXfrm>
    </dsp:sp>
    <dsp:sp modelId="{D44B5854-9EA4-4B94-B51E-A8D234C6917E}">
      <dsp:nvSpPr>
        <dsp:cNvPr id="0" name=""/>
        <dsp:cNvSpPr/>
      </dsp:nvSpPr>
      <dsp:spPr>
        <a:xfrm>
          <a:off x="2820144" y="0"/>
          <a:ext cx="2820144" cy="1880096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EOK 2032</a:t>
          </a:r>
        </a:p>
      </dsp:txBody>
      <dsp:txXfrm>
        <a:off x="2820144" y="0"/>
        <a:ext cx="2820144" cy="1410072"/>
      </dsp:txXfrm>
    </dsp:sp>
    <dsp:sp modelId="{CAD7C4F8-C26A-4324-8ECD-AD2D2B7D104B}">
      <dsp:nvSpPr>
        <dsp:cNvPr id="0" name=""/>
        <dsp:cNvSpPr/>
      </dsp:nvSpPr>
      <dsp:spPr>
        <a:xfrm rot="10800000">
          <a:off x="0" y="1880096"/>
          <a:ext cx="2820144" cy="1880096"/>
        </a:xfrm>
        <a:prstGeom prst="round1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Bewertung Liegenschaften 2011-2015</a:t>
          </a:r>
        </a:p>
      </dsp:txBody>
      <dsp:txXfrm rot="10800000">
        <a:off x="0" y="2350119"/>
        <a:ext cx="2820144" cy="1410072"/>
      </dsp:txXfrm>
    </dsp:sp>
    <dsp:sp modelId="{1EF2122D-4258-423D-B619-0EA340DB9EBE}">
      <dsp:nvSpPr>
        <dsp:cNvPr id="0" name=""/>
        <dsp:cNvSpPr/>
      </dsp:nvSpPr>
      <dsp:spPr>
        <a:xfrm rot="5400000">
          <a:off x="3290168" y="1410072"/>
          <a:ext cx="1880096" cy="28201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Nachhaltige Finanzierung</a:t>
          </a:r>
        </a:p>
      </dsp:txBody>
      <dsp:txXfrm rot="-5400000">
        <a:off x="2820144" y="2350119"/>
        <a:ext cx="2820144" cy="1410072"/>
      </dsp:txXfrm>
    </dsp:sp>
    <dsp:sp modelId="{9AF70249-D466-4DBB-B494-6A112DD73F1A}">
      <dsp:nvSpPr>
        <dsp:cNvPr id="0" name=""/>
        <dsp:cNvSpPr/>
      </dsp:nvSpPr>
      <dsp:spPr>
        <a:xfrm>
          <a:off x="954644" y="1213846"/>
          <a:ext cx="3730999" cy="133249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>
              <a:solidFill>
                <a:schemeClr val="bg1"/>
              </a:solidFill>
            </a:rPr>
            <a:t>Ekiba 2032</a:t>
          </a:r>
          <a:br>
            <a:rPr lang="de-DE" sz="2800" kern="1200">
              <a:solidFill>
                <a:schemeClr val="bg1"/>
              </a:solidFill>
            </a:rPr>
          </a:br>
          <a:r>
            <a:rPr lang="de-DE" sz="3200" b="1" kern="1200">
              <a:solidFill>
                <a:srgbClr val="92D050"/>
              </a:solidFill>
            </a:rPr>
            <a:t>30</a:t>
          </a:r>
          <a:r>
            <a:rPr lang="de-DE" sz="3200" b="1" kern="1200">
              <a:solidFill>
                <a:schemeClr val="bg1"/>
              </a:solidFill>
            </a:rPr>
            <a:t>-</a:t>
          </a:r>
          <a:r>
            <a:rPr lang="de-DE" sz="3200" b="1" kern="1200">
              <a:solidFill>
                <a:srgbClr val="FFFF00"/>
              </a:solidFill>
            </a:rPr>
            <a:t>40</a:t>
          </a:r>
          <a:r>
            <a:rPr lang="de-DE" sz="3200" b="1" kern="1200">
              <a:solidFill>
                <a:schemeClr val="bg1"/>
              </a:solidFill>
            </a:rPr>
            <a:t>-</a:t>
          </a:r>
          <a:r>
            <a:rPr lang="de-DE" sz="3200" b="1" kern="1200">
              <a:solidFill>
                <a:srgbClr val="FF0000"/>
              </a:solidFill>
            </a:rPr>
            <a:t>30</a:t>
          </a:r>
        </a:p>
      </dsp:txBody>
      <dsp:txXfrm>
        <a:off x="1019691" y="1278893"/>
        <a:ext cx="3600905" cy="1202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" y="742950"/>
            <a:ext cx="6591300" cy="370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700588"/>
            <a:ext cx="5318125" cy="4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9588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99588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FF8711-8BDB-45D4-BFB0-A2751551EA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11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3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Fördergenze</a:t>
            </a:r>
            <a:r>
              <a:rPr lang="de-DE"/>
              <a:t>:</a:t>
            </a:r>
            <a:br>
              <a:rPr lang="de-DE"/>
            </a:br>
            <a:r>
              <a:rPr lang="de-DE"/>
              <a:t>Bauvolumen abzgl. Baupflicht Dritter und nicht förderfähiger Kosten (bisherige Anlage Bauförderrichtlinie)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Baumoratoriumsregeln</a:t>
            </a:r>
            <a:r>
              <a:rPr lang="de-DE"/>
              <a:t> gelten für PH weiter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82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Fördergenze</a:t>
            </a:r>
            <a:r>
              <a:rPr lang="de-DE"/>
              <a:t>:</a:t>
            </a:r>
            <a:br>
              <a:rPr lang="de-DE"/>
            </a:br>
            <a:r>
              <a:rPr lang="de-DE"/>
              <a:t>Bauvolumen abzgl. Baupflicht Dritter und nicht förderfähiger Kosten (bisherige Anlage Bauförderrichtlinie)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Baumoratoriumsregeln</a:t>
            </a:r>
            <a:r>
              <a:rPr lang="de-DE"/>
              <a:t> gelten für PH weiter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2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Fördergenze</a:t>
            </a:r>
            <a:r>
              <a:rPr lang="de-DE"/>
              <a:t>:</a:t>
            </a:r>
            <a:br>
              <a:rPr lang="de-DE"/>
            </a:br>
            <a:r>
              <a:rPr lang="de-DE"/>
              <a:t>Bauvolumen abzgl. Baupflicht Dritter und nicht förderfähiger Kosten (bisherige Anlage Bauförderrichtlinie)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Baumoratoriumsregeln</a:t>
            </a:r>
            <a:r>
              <a:rPr lang="de-DE"/>
              <a:t> gelten für PH weiter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190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Nach Gebäudeart und €/qm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84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>
                <a:solidFill>
                  <a:schemeClr val="accent6"/>
                </a:solidFill>
              </a:rPr>
              <a:t>Geltungsbereich</a:t>
            </a:r>
            <a:r>
              <a:rPr lang="de-DE" sz="1200" b="0"/>
              <a:t>: alle Rechtsträger der verfassten Kirche (§1)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>
                <a:sym typeface="Wingdings" panose="05000000000000000000" pitchFamily="2" charset="2"/>
              </a:rPr>
              <a:t>EOK gründet PV-GmbH </a:t>
            </a:r>
            <a:r>
              <a:rPr lang="de-DE" sz="1200" b="0"/>
              <a:t>(§4)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200">
                <a:solidFill>
                  <a:schemeClr val="accent6"/>
                </a:solidFill>
              </a:rPr>
              <a:t>Das Wesentliche</a:t>
            </a:r>
          </a:p>
          <a:p>
            <a:pPr>
              <a:spcAft>
                <a:spcPts val="600"/>
              </a:spcAft>
            </a:pPr>
            <a:r>
              <a:rPr lang="de-DE" sz="1200">
                <a:solidFill>
                  <a:schemeClr val="accent6"/>
                </a:solidFill>
              </a:rPr>
              <a:t>Bis 2040 steigt die Energieeffizienz </a:t>
            </a:r>
            <a:r>
              <a:rPr lang="de-DE" sz="1200" b="0"/>
              <a:t>in den genutzten Gebäuden </a:t>
            </a:r>
            <a:r>
              <a:rPr lang="de-DE" sz="1200">
                <a:solidFill>
                  <a:schemeClr val="accent6"/>
                </a:solidFill>
              </a:rPr>
              <a:t>um 50%</a:t>
            </a:r>
            <a:r>
              <a:rPr lang="de-DE" sz="1200" b="0">
                <a:solidFill>
                  <a:schemeClr val="tx1"/>
                </a:solidFill>
              </a:rPr>
              <a:t>,</a:t>
            </a:r>
            <a:r>
              <a:rPr lang="de-DE" sz="1200">
                <a:solidFill>
                  <a:schemeClr val="accent6"/>
                </a:solidFill>
              </a:rPr>
              <a:t> </a:t>
            </a:r>
            <a:r>
              <a:rPr lang="de-DE" sz="1200" b="0"/>
              <a:t>während die landeskirchlichen </a:t>
            </a:r>
            <a:r>
              <a:rPr lang="de-DE" sz="1200">
                <a:solidFill>
                  <a:schemeClr val="accent6"/>
                </a:solidFill>
              </a:rPr>
              <a:t>CO2-Emissionen um 95% sinken </a:t>
            </a:r>
            <a:r>
              <a:rPr lang="de-DE" sz="1200" b="0">
                <a:sym typeface="Wingdings" panose="05000000000000000000" pitchFamily="2" charset="2"/>
              </a:rPr>
              <a:t> d</a:t>
            </a:r>
            <a:r>
              <a:rPr lang="de-DE" sz="1200" b="0"/>
              <a:t>urch technische, bauliche und organisatorische Maßnahmen</a:t>
            </a:r>
          </a:p>
          <a:p>
            <a:pPr>
              <a:spcAft>
                <a:spcPts val="600"/>
              </a:spcAft>
            </a:pPr>
            <a:r>
              <a:rPr lang="de-DE" sz="1200">
                <a:solidFill>
                  <a:schemeClr val="accent6"/>
                </a:solidFill>
              </a:rPr>
              <a:t>Pflicht Erhebung gebäudescharfe Jahresverbräuche </a:t>
            </a:r>
            <a:r>
              <a:rPr lang="de-DE" sz="1200" b="0"/>
              <a:t>(Wärme, Strom, Wasser) auf Gemeindeebene. Kann an VSA delegiert werden.</a:t>
            </a:r>
          </a:p>
          <a:p>
            <a:pPr>
              <a:spcAft>
                <a:spcPts val="600"/>
              </a:spcAft>
            </a:pPr>
            <a:r>
              <a:rPr lang="de-DE" sz="1200">
                <a:solidFill>
                  <a:schemeClr val="accent6"/>
                </a:solidFill>
              </a:rPr>
              <a:t>Verbot fossiler Heizungen</a:t>
            </a:r>
            <a:r>
              <a:rPr lang="de-DE" sz="1200"/>
              <a:t> </a:t>
            </a:r>
            <a:r>
              <a:rPr lang="de-DE" sz="1200" b="0">
                <a:sym typeface="Wingdings" panose="05000000000000000000" pitchFamily="2" charset="2"/>
              </a:rPr>
              <a:t> </a:t>
            </a:r>
            <a:r>
              <a:rPr lang="de-DE" sz="1200" b="0"/>
              <a:t>KNUT als Standardlösung für Kirchengebäude</a:t>
            </a:r>
          </a:p>
          <a:p>
            <a:pPr>
              <a:spcAft>
                <a:spcPts val="600"/>
              </a:spcAft>
            </a:pPr>
            <a:r>
              <a:rPr lang="de-DE" sz="1200">
                <a:solidFill>
                  <a:schemeClr val="accent6"/>
                </a:solidFill>
              </a:rPr>
              <a:t>PV-Pflicht</a:t>
            </a:r>
            <a:r>
              <a:rPr lang="de-DE" sz="1200"/>
              <a:t> </a:t>
            </a:r>
            <a:r>
              <a:rPr lang="de-DE" sz="1200" b="0"/>
              <a:t>für jedes geeignete Dach (Eigenbetrieb oder Dachverpachtung)</a:t>
            </a:r>
          </a:p>
          <a:p>
            <a:pPr>
              <a:spcAft>
                <a:spcPts val="600"/>
              </a:spcAft>
            </a:pPr>
            <a:r>
              <a:rPr lang="de-DE" sz="1200" b="0">
                <a:sym typeface="Wingdings" panose="05000000000000000000" pitchFamily="2" charset="2"/>
              </a:rPr>
              <a:t>EOK legt </a:t>
            </a:r>
            <a:r>
              <a:rPr lang="de-DE" sz="1200">
                <a:solidFill>
                  <a:schemeClr val="accent6"/>
                </a:solidFill>
                <a:sym typeface="Wingdings" panose="05000000000000000000" pitchFamily="2" charset="2"/>
              </a:rPr>
              <a:t>Sanierungsstandards unter Berücksichtigung ökologischer Baukriterien und Gebäudelebensdauer </a:t>
            </a:r>
            <a:r>
              <a:rPr lang="de-DE" sz="1200" b="0">
                <a:sym typeface="Wingdings" panose="05000000000000000000" pitchFamily="2" charset="2"/>
              </a:rPr>
              <a:t>fest </a:t>
            </a:r>
            <a:r>
              <a:rPr lang="de-DE" sz="1200" b="0"/>
              <a:t>(§5)</a:t>
            </a:r>
          </a:p>
          <a:p>
            <a:pPr>
              <a:spcAft>
                <a:spcPts val="600"/>
              </a:spcAft>
            </a:pPr>
            <a:r>
              <a:rPr lang="de-DE" sz="1200" b="0">
                <a:sym typeface="Wingdings" panose="05000000000000000000" pitchFamily="2" charset="2"/>
              </a:rPr>
              <a:t>Große Sanierungs-/Baumaßnahmen erfordern ein </a:t>
            </a:r>
            <a:r>
              <a:rPr lang="de-DE" sz="1200" b="0">
                <a:solidFill>
                  <a:schemeClr val="accent6"/>
                </a:solidFill>
                <a:sym typeface="Wingdings" panose="05000000000000000000" pitchFamily="2" charset="2"/>
              </a:rPr>
              <a:t>B</a:t>
            </a:r>
            <a:r>
              <a:rPr lang="de-DE" sz="1200">
                <a:solidFill>
                  <a:schemeClr val="accent6"/>
                </a:solidFill>
                <a:sym typeface="Wingdings" panose="05000000000000000000" pitchFamily="2" charset="2"/>
              </a:rPr>
              <a:t>autechnisches Konzept</a:t>
            </a:r>
            <a:endParaRPr lang="de-DE" sz="1200" b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023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>
                <a:solidFill>
                  <a:schemeClr val="accent6"/>
                </a:solidFill>
              </a:rPr>
              <a:t>Geltungsbereich</a:t>
            </a:r>
            <a:r>
              <a:rPr lang="de-DE" sz="1200" b="0"/>
              <a:t>: alle Rechtsträger der verfassten Kirche (§1)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>
                <a:sym typeface="Wingdings" panose="05000000000000000000" pitchFamily="2" charset="2"/>
              </a:rPr>
              <a:t>EOK gründet PV-GmbH </a:t>
            </a:r>
            <a:r>
              <a:rPr lang="de-DE" sz="1200" b="0"/>
              <a:t>(§4)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200">
                <a:solidFill>
                  <a:schemeClr val="accent6"/>
                </a:solidFill>
              </a:rPr>
              <a:t>Das Wesentliche</a:t>
            </a:r>
          </a:p>
          <a:p>
            <a:pPr>
              <a:spcAft>
                <a:spcPts val="600"/>
              </a:spcAft>
            </a:pPr>
            <a:r>
              <a:rPr lang="de-DE" sz="1200">
                <a:solidFill>
                  <a:schemeClr val="accent6"/>
                </a:solidFill>
              </a:rPr>
              <a:t>Bis 2040 steigt die Energieeffizienz </a:t>
            </a:r>
            <a:r>
              <a:rPr lang="de-DE" sz="1200" b="0"/>
              <a:t>in den genutzten Gebäuden </a:t>
            </a:r>
            <a:r>
              <a:rPr lang="de-DE" sz="1200">
                <a:solidFill>
                  <a:schemeClr val="accent6"/>
                </a:solidFill>
              </a:rPr>
              <a:t>um 50%</a:t>
            </a:r>
            <a:r>
              <a:rPr lang="de-DE" sz="1200" b="0">
                <a:solidFill>
                  <a:schemeClr val="tx1"/>
                </a:solidFill>
              </a:rPr>
              <a:t>,</a:t>
            </a:r>
            <a:r>
              <a:rPr lang="de-DE" sz="1200">
                <a:solidFill>
                  <a:schemeClr val="accent6"/>
                </a:solidFill>
              </a:rPr>
              <a:t> </a:t>
            </a:r>
            <a:r>
              <a:rPr lang="de-DE" sz="1200" b="0"/>
              <a:t>während die landeskirchlichen </a:t>
            </a:r>
            <a:r>
              <a:rPr lang="de-DE" sz="1200">
                <a:solidFill>
                  <a:schemeClr val="accent6"/>
                </a:solidFill>
              </a:rPr>
              <a:t>CO2-Emissionen um 95% sinken </a:t>
            </a:r>
            <a:r>
              <a:rPr lang="de-DE" sz="1200" b="0">
                <a:sym typeface="Wingdings" panose="05000000000000000000" pitchFamily="2" charset="2"/>
              </a:rPr>
              <a:t> d</a:t>
            </a:r>
            <a:r>
              <a:rPr lang="de-DE" sz="1200" b="0"/>
              <a:t>urch technische, bauliche und organisatorische Maßnahmen</a:t>
            </a:r>
          </a:p>
          <a:p>
            <a:pPr>
              <a:spcAft>
                <a:spcPts val="600"/>
              </a:spcAft>
            </a:pPr>
            <a:r>
              <a:rPr lang="de-DE" sz="1200">
                <a:solidFill>
                  <a:schemeClr val="accent6"/>
                </a:solidFill>
              </a:rPr>
              <a:t>Pflicht Erhebung gebäudescharfe Jahresverbräuche </a:t>
            </a:r>
            <a:r>
              <a:rPr lang="de-DE" sz="1200" b="0"/>
              <a:t>(Wärme, Strom, Wasser) auf Gemeindeebene. Kann an VSA delegiert werden.</a:t>
            </a:r>
          </a:p>
          <a:p>
            <a:pPr>
              <a:spcAft>
                <a:spcPts val="600"/>
              </a:spcAft>
            </a:pPr>
            <a:r>
              <a:rPr lang="de-DE" sz="1200">
                <a:solidFill>
                  <a:schemeClr val="accent6"/>
                </a:solidFill>
              </a:rPr>
              <a:t>Verbot fossiler Heizungen</a:t>
            </a:r>
            <a:r>
              <a:rPr lang="de-DE" sz="1200"/>
              <a:t> </a:t>
            </a:r>
            <a:r>
              <a:rPr lang="de-DE" sz="1200" b="0">
                <a:sym typeface="Wingdings" panose="05000000000000000000" pitchFamily="2" charset="2"/>
              </a:rPr>
              <a:t> </a:t>
            </a:r>
            <a:r>
              <a:rPr lang="de-DE" sz="1200" b="0"/>
              <a:t>KNUT als Standardlösung für Kirchengebäude</a:t>
            </a:r>
          </a:p>
          <a:p>
            <a:pPr>
              <a:spcAft>
                <a:spcPts val="600"/>
              </a:spcAft>
            </a:pPr>
            <a:r>
              <a:rPr lang="de-DE" sz="1200">
                <a:solidFill>
                  <a:schemeClr val="accent6"/>
                </a:solidFill>
              </a:rPr>
              <a:t>PV-Pflicht</a:t>
            </a:r>
            <a:r>
              <a:rPr lang="de-DE" sz="1200"/>
              <a:t> </a:t>
            </a:r>
            <a:r>
              <a:rPr lang="de-DE" sz="1200" b="0"/>
              <a:t>für jedes geeignete Dach (Eigenbetrieb oder Dachverpachtung)</a:t>
            </a:r>
          </a:p>
          <a:p>
            <a:pPr>
              <a:spcAft>
                <a:spcPts val="600"/>
              </a:spcAft>
            </a:pPr>
            <a:r>
              <a:rPr lang="de-DE" sz="1200" b="0">
                <a:sym typeface="Wingdings" panose="05000000000000000000" pitchFamily="2" charset="2"/>
              </a:rPr>
              <a:t>EOK legt </a:t>
            </a:r>
            <a:r>
              <a:rPr lang="de-DE" sz="1200">
                <a:solidFill>
                  <a:schemeClr val="accent6"/>
                </a:solidFill>
                <a:sym typeface="Wingdings" panose="05000000000000000000" pitchFamily="2" charset="2"/>
              </a:rPr>
              <a:t>Sanierungsstandards unter Berücksichtigung ökologischer Baukriterien und Gebäudelebensdauer </a:t>
            </a:r>
            <a:r>
              <a:rPr lang="de-DE" sz="1200" b="0">
                <a:sym typeface="Wingdings" panose="05000000000000000000" pitchFamily="2" charset="2"/>
              </a:rPr>
              <a:t>fest </a:t>
            </a:r>
            <a:r>
              <a:rPr lang="de-DE" sz="1200" b="0"/>
              <a:t>(§5)</a:t>
            </a:r>
          </a:p>
          <a:p>
            <a:pPr>
              <a:spcAft>
                <a:spcPts val="600"/>
              </a:spcAft>
            </a:pPr>
            <a:r>
              <a:rPr lang="de-DE" sz="1200" b="0">
                <a:sym typeface="Wingdings" panose="05000000000000000000" pitchFamily="2" charset="2"/>
              </a:rPr>
              <a:t>Große Sanierungs-/Baumaßnahmen erfordern ein </a:t>
            </a:r>
            <a:r>
              <a:rPr lang="de-DE" sz="1200" b="0">
                <a:solidFill>
                  <a:schemeClr val="accent6"/>
                </a:solidFill>
                <a:sym typeface="Wingdings" panose="05000000000000000000" pitchFamily="2" charset="2"/>
              </a:rPr>
              <a:t>B</a:t>
            </a:r>
            <a:r>
              <a:rPr lang="de-DE" sz="1200">
                <a:solidFill>
                  <a:schemeClr val="accent6"/>
                </a:solidFill>
                <a:sym typeface="Wingdings" panose="05000000000000000000" pitchFamily="2" charset="2"/>
              </a:rPr>
              <a:t>autechnisches Konzept</a:t>
            </a:r>
            <a:endParaRPr lang="de-DE" sz="1200" b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327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959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243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9D1C2-5C32-BE52-0C68-4E1ED7FB7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B2668D7-7722-19D2-E3FB-4B1CB57A4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F9AE2B-0227-ABB7-B395-4CB6DAE0E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CD2EDC-0207-9393-9305-77185A40D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342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9D1C2-5C32-BE52-0C68-4E1ED7FB7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B2668D7-7722-19D2-E3FB-4B1CB57A4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F9AE2B-0227-ABB7-B395-4CB6DAE0E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CD2EDC-0207-9393-9305-77185A40D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9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752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9D1C2-5C32-BE52-0C68-4E1ED7FB7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B2668D7-7722-19D2-E3FB-4B1CB57A4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F9AE2B-0227-ABB7-B395-4CB6DAE0E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CD2EDC-0207-9393-9305-77185A40D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552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716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>
                <a:solidFill>
                  <a:schemeClr val="accent6"/>
                </a:solidFill>
              </a:rPr>
              <a:t>Geltungsbereich</a:t>
            </a:r>
            <a:r>
              <a:rPr lang="de-DE" sz="1200" b="0"/>
              <a:t>: alle Rechtsträger der verfassten Kirche (§1)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>
                <a:sym typeface="Wingdings" panose="05000000000000000000" pitchFamily="2" charset="2"/>
              </a:rPr>
              <a:t>EOK gründet PV-GmbH </a:t>
            </a:r>
            <a:r>
              <a:rPr lang="de-DE" sz="1200" b="0"/>
              <a:t>(§4)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750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423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30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78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81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/>
              <a:t>Egal wer zahlt oder pachtet, </a:t>
            </a:r>
            <a:r>
              <a:rPr lang="de-DE" err="1"/>
              <a:t>EIgentum</a:t>
            </a:r>
            <a:r>
              <a:rPr lang="de-DE"/>
              <a:t> entscheidet</a:t>
            </a:r>
          </a:p>
          <a:p>
            <a:pPr marL="228600" indent="-228600">
              <a:buAutoNum type="arabicPeriod"/>
            </a:pPr>
            <a:r>
              <a:rPr lang="de-DE"/>
              <a:t>Nutzungsänderungen Achtung Steuer (Z.B. PH)</a:t>
            </a:r>
          </a:p>
          <a:p>
            <a:pPr marL="228600" indent="-228600">
              <a:buAutoNum type="arabicPeriod"/>
            </a:pPr>
            <a:r>
              <a:rPr lang="de-DE"/>
              <a:t>Z.B. </a:t>
            </a:r>
            <a:r>
              <a:rPr lang="de-DE" err="1"/>
              <a:t>stiftung</a:t>
            </a:r>
            <a:r>
              <a:rPr lang="de-DE"/>
              <a:t> oder </a:t>
            </a:r>
            <a:r>
              <a:rPr lang="de-DE" err="1"/>
              <a:t>VuB</a:t>
            </a:r>
            <a:endParaRPr lang="de-DE"/>
          </a:p>
          <a:p>
            <a:pPr marL="228600" indent="-228600">
              <a:buAutoNum type="arabicPeriod"/>
            </a:pPr>
            <a:r>
              <a:rPr lang="de-DE"/>
              <a:t>Auch Sakralräume</a:t>
            </a:r>
          </a:p>
          <a:p>
            <a:pPr marL="228600" indent="-228600">
              <a:buAutoNum type="arabicPeriod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07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, Pflegeheimen oder an Gebäuden der Diakonie und Verwaltungsgebäuden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34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err="1"/>
              <a:t>Baumoratoriumsregeln</a:t>
            </a:r>
            <a:r>
              <a:rPr lang="de-DE"/>
              <a:t> gelten für PH weiter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err="1"/>
              <a:t>Fördergenze</a:t>
            </a:r>
            <a:r>
              <a:rPr lang="de-DE"/>
              <a:t>:</a:t>
            </a:r>
            <a:br>
              <a:rPr lang="de-DE"/>
            </a:br>
            <a:r>
              <a:rPr lang="de-DE"/>
              <a:t>Bauvolumen abzgl. Baupflicht Dritter und nicht förderfähiger Kosten (bisherige Anlage Bauförderrichtlinie)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872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Fördergenze</a:t>
            </a:r>
            <a:r>
              <a:rPr lang="de-DE"/>
              <a:t>:</a:t>
            </a:r>
            <a:br>
              <a:rPr lang="de-DE"/>
            </a:br>
            <a:r>
              <a:rPr lang="de-DE"/>
              <a:t>Bauvolumen abzgl. Baupflicht Dritter und nicht förderfähiger Kosten (bisherige Anlage Bauförderrichtlinie)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Baumoratoriumsregeln</a:t>
            </a:r>
            <a:r>
              <a:rPr lang="de-DE"/>
              <a:t> gelten für PH weiter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633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8711-8BDB-45D4-BFB0-A2751551EAC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14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Grafik\CD-Datenbank\Relaunch - Upcycling CD - 2018\CD_Schwung_Juni 2018\180717_ekiba_schwung\Schwung-Titelseit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-30787" r="9893" b="30787"/>
          <a:stretch/>
        </p:blipFill>
        <p:spPr bwMode="auto">
          <a:xfrm>
            <a:off x="0" y="794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Grafik\CD-Datenbank\Datenbank Logo neu\ekiba_logo_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830"/>
            <a:ext cx="118945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467544" y="32055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rgbClr val="97BF0D"/>
                </a:solidFill>
                <a:latin typeface="+mj-lt"/>
              </a:rPr>
              <a:t>ekiba.de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25491" y="1708448"/>
            <a:ext cx="6337300" cy="1971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lnSpc>
                <a:spcPct val="100000"/>
              </a:lnSpc>
              <a:spcBef>
                <a:spcPct val="60000"/>
              </a:spcBef>
              <a:defRPr sz="2400" baseline="0">
                <a:solidFill>
                  <a:schemeClr val="tx2"/>
                </a:solidFill>
              </a:defRPr>
            </a:lvl1pPr>
          </a:lstStyle>
          <a:p>
            <a:pPr eaLnBrk="1" hangingPunct="1">
              <a:spcBef>
                <a:spcPct val="60000"/>
              </a:spcBef>
            </a:pPr>
            <a:r>
              <a:rPr lang="de-DE" sz="3000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Vielen Dank für</a:t>
            </a:r>
            <a:br>
              <a:rPr lang="de-DE" sz="3000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de-DE" sz="3000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Ihre Aufmerksamkeit!</a:t>
            </a:r>
            <a:endParaRPr lang="de-DE" sz="1600" b="1">
              <a:solidFill>
                <a:srgbClr val="005E8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908" y="4444752"/>
            <a:ext cx="2591494" cy="359966"/>
          </a:xfrm>
          <a:prstGeom prst="rect">
            <a:avLst/>
          </a:prstGeom>
        </p:spPr>
        <p:txBody>
          <a:bodyPr/>
          <a:lstStyle>
            <a:lvl1pPr marL="179388" indent="-179388">
              <a:defRPr lang="de-DE" sz="900" b="1" smtClean="0">
                <a:solidFill>
                  <a:srgbClr val="005E80"/>
                </a:solidFill>
              </a:defRPr>
            </a:lvl1pPr>
            <a:lvl2pPr marL="180975" indent="-180975">
              <a:defRPr/>
            </a:lvl2pPr>
          </a:lstStyle>
          <a:p>
            <a:r>
              <a:rPr lang="de-DE" sz="900" b="1">
                <a:solidFill>
                  <a:srgbClr val="005E80"/>
                </a:solidFill>
                <a:latin typeface="+mj-lt"/>
              </a:rPr>
              <a:t>©	Copyright Ev. Landeskirche in Baden</a:t>
            </a:r>
            <a:br>
              <a:rPr lang="de-DE" sz="900" b="1">
                <a:solidFill>
                  <a:srgbClr val="005E80"/>
                </a:solidFill>
                <a:latin typeface="+mj-lt"/>
              </a:rPr>
            </a:br>
            <a:r>
              <a:rPr lang="de-DE" sz="900" b="1">
                <a:solidFill>
                  <a:srgbClr val="005E80"/>
                </a:solidFill>
                <a:latin typeface="+mj-lt"/>
              </a:rPr>
              <a:t>XX.XX.2019 |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79487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-36512" y="0"/>
            <a:ext cx="9180512" cy="5145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5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0" y="0"/>
            <a:ext cx="8604772" cy="5092824"/>
            <a:chOff x="0" y="0"/>
            <a:chExt cx="8604772" cy="5092824"/>
          </a:xfrm>
        </p:grpSpPr>
        <p:pic>
          <p:nvPicPr>
            <p:cNvPr id="9" name="Picture 2" descr="Z:\Grafik\CD-Datenbank\Datenbank Logo neu\Logo in SW\Logo_ekiba_lang_2zeilig_w_druck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55" y="108036"/>
              <a:ext cx="1944217" cy="34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3022600" cy="412304"/>
            </a:xfrm>
            <a:prstGeom prst="rect">
              <a:avLst/>
            </a:prstGeom>
            <a:solidFill>
              <a:srgbClr val="005E8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Textplatzhalter 7"/>
            <p:cNvSpPr txBox="1">
              <a:spLocks/>
            </p:cNvSpPr>
            <p:nvPr userDrawn="1"/>
          </p:nvSpPr>
          <p:spPr>
            <a:xfrm>
              <a:off x="7236619" y="4876800"/>
              <a:ext cx="1368152" cy="216024"/>
            </a:xfrm>
            <a:prstGeom prst="rect">
              <a:avLst/>
            </a:prstGeom>
          </p:spPr>
          <p:txBody>
            <a:bodyPr rIns="0"/>
            <a:lstStyle>
              <a:lvl1pPr marL="463550" indent="-463550" algn="r" rtl="0" eaLnBrk="1" fontAlgn="base" hangingPunct="1">
                <a:spcBef>
                  <a:spcPct val="2000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800">
                  <a:solidFill>
                    <a:srgbClr val="4D4D4D"/>
                  </a:solidFill>
                  <a:latin typeface="+mn-lt"/>
                </a:defRPr>
              </a:lvl2pPr>
              <a:lvl3pPr marL="665163" indent="-1984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30000"/>
                <a:buFont typeface="Trebuchet MS" pitchFamily="34" charset="0"/>
                <a:buChar char="»"/>
                <a:defRPr sz="1800" b="1">
                  <a:solidFill>
                    <a:srgbClr val="4D4D4D"/>
                  </a:solidFill>
                  <a:latin typeface="+mn-lt"/>
                </a:defRPr>
              </a:lvl3pPr>
              <a:lvl4pPr marL="1854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621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193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1765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337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909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800" kern="0"/>
                <a:t>Seite </a:t>
              </a:r>
              <a:fld id="{B7C453F2-6B4C-41FE-AE4C-93CD4D0F23B3}" type="slidenum">
                <a:rPr lang="de-DE" sz="800" kern="0" smtClean="0"/>
                <a:pPr/>
                <a:t>‹Nr.›</a:t>
              </a:fld>
              <a:endParaRPr lang="de-DE" sz="800" kern="0"/>
            </a:p>
          </p:txBody>
        </p:sp>
      </p:grpSp>
      <p:sp>
        <p:nvSpPr>
          <p:cNvPr id="2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301314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-36512" y="0"/>
            <a:ext cx="9180512" cy="5145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0" y="0"/>
            <a:ext cx="8604772" cy="5092824"/>
            <a:chOff x="0" y="0"/>
            <a:chExt cx="8604772" cy="5092824"/>
          </a:xfrm>
        </p:grpSpPr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3022600" cy="412304"/>
            </a:xfrm>
            <a:prstGeom prst="rect">
              <a:avLst/>
            </a:prstGeom>
            <a:solidFill>
              <a:srgbClr val="78BDD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" name="Picture 2" descr="Z:\Grafik\CD-Datenbank\Datenbank Logo neu\Logo in SW\Logo_ekiba_lang_2zeilig_w_druck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55" y="108036"/>
              <a:ext cx="1944217" cy="34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platzhalter 7"/>
            <p:cNvSpPr txBox="1">
              <a:spLocks/>
            </p:cNvSpPr>
            <p:nvPr userDrawn="1"/>
          </p:nvSpPr>
          <p:spPr>
            <a:xfrm>
              <a:off x="7236619" y="4876800"/>
              <a:ext cx="1368152" cy="216024"/>
            </a:xfrm>
            <a:prstGeom prst="rect">
              <a:avLst/>
            </a:prstGeom>
          </p:spPr>
          <p:txBody>
            <a:bodyPr rIns="0"/>
            <a:lstStyle>
              <a:lvl1pPr marL="463550" indent="-463550" algn="r" rtl="0" eaLnBrk="1" fontAlgn="base" hangingPunct="1">
                <a:spcBef>
                  <a:spcPct val="2000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800">
                  <a:solidFill>
                    <a:srgbClr val="4D4D4D"/>
                  </a:solidFill>
                  <a:latin typeface="+mn-lt"/>
                </a:defRPr>
              </a:lvl2pPr>
              <a:lvl3pPr marL="665163" indent="-1984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30000"/>
                <a:buFont typeface="Trebuchet MS" pitchFamily="34" charset="0"/>
                <a:buChar char="»"/>
                <a:defRPr sz="1800" b="1">
                  <a:solidFill>
                    <a:srgbClr val="4D4D4D"/>
                  </a:solidFill>
                  <a:latin typeface="+mn-lt"/>
                </a:defRPr>
              </a:lvl3pPr>
              <a:lvl4pPr marL="1854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621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193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1765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337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909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800" kern="0"/>
                <a:t>Seite </a:t>
              </a:r>
              <a:fld id="{B7C453F2-6B4C-41FE-AE4C-93CD4D0F23B3}" type="slidenum">
                <a:rPr lang="de-DE" sz="800" kern="0" smtClean="0"/>
                <a:pPr/>
                <a:t>‹Nr.›</a:t>
              </a:fld>
              <a:endParaRPr lang="de-DE" sz="800" kern="0"/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915166"/>
            <a:ext cx="8352927" cy="432330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Titelzeile je nach Bild in hell oder dunkel</a:t>
            </a:r>
          </a:p>
        </p:txBody>
      </p:sp>
      <p:sp>
        <p:nvSpPr>
          <p:cNvPr id="14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321034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-36512" y="0"/>
            <a:ext cx="9180512" cy="5145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0" y="0"/>
            <a:ext cx="8604772" cy="5092824"/>
            <a:chOff x="0" y="0"/>
            <a:chExt cx="8604772" cy="5092824"/>
          </a:xfrm>
        </p:grpSpPr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3022600" cy="412304"/>
            </a:xfrm>
            <a:prstGeom prst="rect">
              <a:avLst/>
            </a:prstGeom>
            <a:solidFill>
              <a:srgbClr val="9AA2C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" name="Picture 2" descr="Z:\Grafik\CD-Datenbank\Datenbank Logo neu\Logo in SW\Logo_ekiba_lang_2zeilig_w_druck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55" y="108036"/>
              <a:ext cx="1944217" cy="34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platzhalter 7"/>
            <p:cNvSpPr txBox="1">
              <a:spLocks/>
            </p:cNvSpPr>
            <p:nvPr userDrawn="1"/>
          </p:nvSpPr>
          <p:spPr>
            <a:xfrm>
              <a:off x="7236619" y="4876800"/>
              <a:ext cx="1368152" cy="216024"/>
            </a:xfrm>
            <a:prstGeom prst="rect">
              <a:avLst/>
            </a:prstGeom>
          </p:spPr>
          <p:txBody>
            <a:bodyPr rIns="0"/>
            <a:lstStyle>
              <a:lvl1pPr marL="463550" indent="-463550" algn="r" rtl="0" eaLnBrk="1" fontAlgn="base" hangingPunct="1">
                <a:spcBef>
                  <a:spcPct val="2000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800">
                  <a:solidFill>
                    <a:srgbClr val="4D4D4D"/>
                  </a:solidFill>
                  <a:latin typeface="+mn-lt"/>
                </a:defRPr>
              </a:lvl2pPr>
              <a:lvl3pPr marL="665163" indent="-1984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30000"/>
                <a:buFont typeface="Trebuchet MS" pitchFamily="34" charset="0"/>
                <a:buChar char="»"/>
                <a:defRPr sz="1800" b="1">
                  <a:solidFill>
                    <a:srgbClr val="4D4D4D"/>
                  </a:solidFill>
                  <a:latin typeface="+mn-lt"/>
                </a:defRPr>
              </a:lvl3pPr>
              <a:lvl4pPr marL="1854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621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193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1765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337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909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800" kern="0"/>
                <a:t>Seite </a:t>
              </a:r>
              <a:fld id="{B7C453F2-6B4C-41FE-AE4C-93CD4D0F23B3}" type="slidenum">
                <a:rPr lang="de-DE" sz="800" kern="0" smtClean="0"/>
                <a:pPr/>
                <a:t>‹Nr.›</a:t>
              </a:fld>
              <a:endParaRPr lang="de-DE" sz="800" kern="0"/>
            </a:p>
          </p:txBody>
        </p:sp>
      </p:grp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915458"/>
            <a:ext cx="8352927" cy="432330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Titelzeile je nach Bild in hell oder dunkel</a:t>
            </a:r>
          </a:p>
        </p:txBody>
      </p:sp>
      <p:sp>
        <p:nvSpPr>
          <p:cNvPr id="13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96009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-36512" y="0"/>
            <a:ext cx="9180512" cy="5145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0" y="0"/>
            <a:ext cx="8604772" cy="5092824"/>
            <a:chOff x="0" y="0"/>
            <a:chExt cx="8604772" cy="5092824"/>
          </a:xfrm>
        </p:grpSpPr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3022600" cy="412304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" name="Picture 2" descr="Z:\Grafik\CD-Datenbank\Datenbank Logo neu\Logo in SW\Logo_ekiba_lang_2zeilig_w_druck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55" y="108036"/>
              <a:ext cx="1944217" cy="34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platzhalter 7"/>
            <p:cNvSpPr txBox="1">
              <a:spLocks/>
            </p:cNvSpPr>
            <p:nvPr userDrawn="1"/>
          </p:nvSpPr>
          <p:spPr>
            <a:xfrm>
              <a:off x="7236619" y="4876800"/>
              <a:ext cx="1368152" cy="216024"/>
            </a:xfrm>
            <a:prstGeom prst="rect">
              <a:avLst/>
            </a:prstGeom>
          </p:spPr>
          <p:txBody>
            <a:bodyPr rIns="0"/>
            <a:lstStyle>
              <a:lvl1pPr marL="463550" indent="-463550" algn="r" rtl="0" eaLnBrk="1" fontAlgn="base" hangingPunct="1">
                <a:spcBef>
                  <a:spcPct val="2000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800">
                  <a:solidFill>
                    <a:srgbClr val="4D4D4D"/>
                  </a:solidFill>
                  <a:latin typeface="+mn-lt"/>
                </a:defRPr>
              </a:lvl2pPr>
              <a:lvl3pPr marL="665163" indent="-1984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30000"/>
                <a:buFont typeface="Trebuchet MS" pitchFamily="34" charset="0"/>
                <a:buChar char="»"/>
                <a:defRPr sz="1800" b="1">
                  <a:solidFill>
                    <a:srgbClr val="4D4D4D"/>
                  </a:solidFill>
                  <a:latin typeface="+mn-lt"/>
                </a:defRPr>
              </a:lvl3pPr>
              <a:lvl4pPr marL="1854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621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193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1765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337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909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800" kern="0"/>
                <a:t>Seite </a:t>
              </a:r>
              <a:fld id="{B7C453F2-6B4C-41FE-AE4C-93CD4D0F23B3}" type="slidenum">
                <a:rPr lang="de-DE" sz="800" kern="0" smtClean="0"/>
                <a:pPr/>
                <a:t>‹Nr.›</a:t>
              </a:fld>
              <a:endParaRPr lang="de-DE" sz="800" kern="0"/>
            </a:p>
          </p:txBody>
        </p:sp>
      </p:grp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915458"/>
            <a:ext cx="8352927" cy="432330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Titelzeile je nach Bild in hell oder dunkel</a:t>
            </a:r>
          </a:p>
        </p:txBody>
      </p:sp>
      <p:sp>
        <p:nvSpPr>
          <p:cNvPr id="13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42270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005E8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708150"/>
            <a:ext cx="9144000" cy="2305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23276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78BDD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708150"/>
            <a:ext cx="9144000" cy="2305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47574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AA2C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708150"/>
            <a:ext cx="9144000" cy="2305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7193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7BF0D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708150"/>
            <a:ext cx="9144000" cy="2305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5493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916360"/>
            <a:ext cx="2376066" cy="36715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Kurzes Schlagwort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132138" y="915988"/>
            <a:ext cx="5761037" cy="3671887"/>
          </a:xfrm>
        </p:spPr>
        <p:txBody>
          <a:bodyPr/>
          <a:lstStyle>
            <a:lvl1pPr marL="176213" indent="-176213">
              <a:buFont typeface="Trebuchet MS" panose="020B0603020202020204" pitchFamily="34" charset="0"/>
              <a:buChar char="»"/>
              <a:defRPr sz="1600">
                <a:solidFill>
                  <a:srgbClr val="4D4D4D"/>
                </a:solidFill>
              </a:defRPr>
            </a:lvl1pPr>
            <a:lvl2pPr marL="360363" indent="-184150">
              <a:buFont typeface="Trebuchet MS" panose="020B0603020202020204" pitchFamily="34" charset="0"/>
              <a:buChar char="»"/>
              <a:defRPr lang="de-DE" dirty="0"/>
            </a:lvl2pPr>
            <a:lvl3pPr marL="360363" indent="-184150">
              <a:defRPr lang="de-DE" sz="1600" dirty="0" smtClean="0">
                <a:solidFill>
                  <a:srgbClr val="4D4D4D"/>
                </a:solidFill>
                <a:latin typeface="+mn-lt"/>
              </a:defRPr>
            </a:lvl3pPr>
            <a:lvl4pPr marL="360363" indent="-184150">
              <a:defRPr/>
            </a:lvl4pPr>
            <a:lvl5pPr marL="360363" indent="-184150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Dritte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Vierte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Fünfte Ebene</a:t>
            </a:r>
          </a:p>
        </p:txBody>
      </p:sp>
      <p:sp>
        <p:nvSpPr>
          <p:cNvPr id="13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3522160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78BDD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916360"/>
            <a:ext cx="2376066" cy="36715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Kurzes Schlagwort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132138" y="915988"/>
            <a:ext cx="5761037" cy="3671887"/>
          </a:xfrm>
        </p:spPr>
        <p:txBody>
          <a:bodyPr/>
          <a:lstStyle>
            <a:lvl1pPr marL="176213" indent="-176213">
              <a:buFont typeface="Trebuchet MS" panose="020B0603020202020204" pitchFamily="34" charset="0"/>
              <a:buChar char="»"/>
              <a:defRPr sz="1600">
                <a:solidFill>
                  <a:srgbClr val="4D4D4D"/>
                </a:solidFill>
              </a:defRPr>
            </a:lvl1pPr>
            <a:lvl2pPr marL="360363" indent="-184150">
              <a:buFont typeface="Trebuchet MS" panose="020B0603020202020204" pitchFamily="34" charset="0"/>
              <a:buChar char="»"/>
              <a:defRPr lang="de-DE" dirty="0"/>
            </a:lvl2pPr>
            <a:lvl3pPr marL="360363" indent="-184150">
              <a:defRPr lang="de-DE" sz="1600" dirty="0" smtClean="0">
                <a:solidFill>
                  <a:srgbClr val="4D4D4D"/>
                </a:solidFill>
                <a:latin typeface="+mn-lt"/>
              </a:defRPr>
            </a:lvl3pPr>
            <a:lvl4pPr marL="360363" indent="-184150">
              <a:defRPr/>
            </a:lvl4pPr>
            <a:lvl5pPr marL="360363" indent="-184150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Dritte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Vierte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Fünfte Ebene</a:t>
            </a: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232778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Grafik\CD-Datenbank\Relaunch - Upcycling CD - 2018\CD_Schwung_Juni 2018\180717_ekiba_schwung\Schwung-Titelseit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-30787" r="9893" b="30787"/>
          <a:stretch/>
        </p:blipFill>
        <p:spPr bwMode="auto">
          <a:xfrm>
            <a:off x="0" y="794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Grafik\CD-Datenbank\Datenbank Logo neu\ekiba_logo_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830"/>
            <a:ext cx="118945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467544" y="32055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rgbClr val="97BF0D"/>
                </a:solidFill>
                <a:latin typeface="+mj-lt"/>
              </a:rPr>
              <a:t>ekiba.de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3808" y="2600252"/>
            <a:ext cx="6337300" cy="10795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00000"/>
              </a:lnSpc>
              <a:spcBef>
                <a:spcPct val="60000"/>
              </a:spcBef>
              <a:defRPr sz="3000"/>
            </a:lvl1pPr>
          </a:lstStyle>
          <a:p>
            <a:pPr eaLnBrk="1" hangingPunct="1">
              <a:spcBef>
                <a:spcPct val="60000"/>
              </a:spcBef>
            </a:pPr>
            <a:r>
              <a:rPr lang="de-DE" sz="3000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Muster Präsentationstitel</a:t>
            </a:r>
          </a:p>
          <a:p>
            <a:pPr eaLnBrk="1" hangingPunct="1">
              <a:lnSpc>
                <a:spcPct val="50000"/>
              </a:lnSpc>
              <a:spcBef>
                <a:spcPct val="60000"/>
              </a:spcBef>
            </a:pPr>
            <a:r>
              <a:rPr lang="de-DE" sz="1600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Hier steht die Musterunterzeile  |  00.00.2019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908" y="4444752"/>
            <a:ext cx="2591494" cy="359966"/>
          </a:xfrm>
          <a:prstGeom prst="rect">
            <a:avLst/>
          </a:prstGeom>
        </p:spPr>
        <p:txBody>
          <a:bodyPr/>
          <a:lstStyle>
            <a:lvl1pPr marL="179388" indent="-179388">
              <a:defRPr lang="de-DE" sz="900" b="1" smtClean="0">
                <a:solidFill>
                  <a:srgbClr val="005E80"/>
                </a:solidFill>
              </a:defRPr>
            </a:lvl1pPr>
            <a:lvl2pPr marL="180975" indent="-180975">
              <a:defRPr/>
            </a:lvl2pPr>
          </a:lstStyle>
          <a:p>
            <a:r>
              <a:rPr lang="de-DE" sz="900" b="1">
                <a:solidFill>
                  <a:srgbClr val="005E80"/>
                </a:solidFill>
                <a:latin typeface="+mj-lt"/>
              </a:rPr>
              <a:t>©	Copyright Ev. Landeskirche in Baden</a:t>
            </a:r>
            <a:br>
              <a:rPr lang="de-DE" sz="900" b="1">
                <a:solidFill>
                  <a:srgbClr val="005E80"/>
                </a:solidFill>
                <a:latin typeface="+mj-lt"/>
              </a:rPr>
            </a:br>
            <a:r>
              <a:rPr lang="de-DE" sz="900" b="1">
                <a:solidFill>
                  <a:srgbClr val="005E80"/>
                </a:solidFill>
                <a:latin typeface="+mj-lt"/>
              </a:rPr>
              <a:t>XX.XX.2019 |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609798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AA2C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916360"/>
            <a:ext cx="2376066" cy="36715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Kurzes Schlagwort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132138" y="915988"/>
            <a:ext cx="5761037" cy="3671887"/>
          </a:xfrm>
        </p:spPr>
        <p:txBody>
          <a:bodyPr/>
          <a:lstStyle>
            <a:lvl1pPr marL="176213" indent="-176213">
              <a:buFont typeface="Trebuchet MS" panose="020B0603020202020204" pitchFamily="34" charset="0"/>
              <a:buChar char="»"/>
              <a:defRPr sz="1600">
                <a:solidFill>
                  <a:srgbClr val="4D4D4D"/>
                </a:solidFill>
              </a:defRPr>
            </a:lvl1pPr>
            <a:lvl2pPr marL="360363" indent="-184150">
              <a:buFont typeface="Trebuchet MS" panose="020B0603020202020204" pitchFamily="34" charset="0"/>
              <a:buChar char="»"/>
              <a:defRPr lang="de-DE" dirty="0"/>
            </a:lvl2pPr>
            <a:lvl3pPr marL="360363" indent="-184150">
              <a:defRPr lang="de-DE" sz="1600" dirty="0" smtClean="0">
                <a:solidFill>
                  <a:srgbClr val="4D4D4D"/>
                </a:solidFill>
                <a:latin typeface="+mn-lt"/>
              </a:defRPr>
            </a:lvl3pPr>
            <a:lvl4pPr marL="360363" indent="-184150">
              <a:defRPr/>
            </a:lvl4pPr>
            <a:lvl5pPr marL="360363" indent="-184150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Dritte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Vierte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Fünfte Ebene</a:t>
            </a: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2919811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7BF0D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916360"/>
            <a:ext cx="2376066" cy="36715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Kurzes Schlagwort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132138" y="915988"/>
            <a:ext cx="5761037" cy="3671887"/>
          </a:xfrm>
        </p:spPr>
        <p:txBody>
          <a:bodyPr/>
          <a:lstStyle>
            <a:lvl1pPr marL="176213" indent="-176213">
              <a:buFont typeface="Trebuchet MS" panose="020B0603020202020204" pitchFamily="34" charset="0"/>
              <a:buChar char="»"/>
              <a:defRPr sz="1600">
                <a:solidFill>
                  <a:srgbClr val="4D4D4D"/>
                </a:solidFill>
              </a:defRPr>
            </a:lvl1pPr>
            <a:lvl2pPr marL="360363" indent="-184150">
              <a:buFont typeface="Trebuchet MS" panose="020B0603020202020204" pitchFamily="34" charset="0"/>
              <a:buChar char="»"/>
              <a:defRPr lang="de-DE" dirty="0"/>
            </a:lvl2pPr>
            <a:lvl3pPr marL="360363" indent="-184150">
              <a:defRPr lang="de-DE" sz="1600" dirty="0" smtClean="0">
                <a:solidFill>
                  <a:srgbClr val="4D4D4D"/>
                </a:solidFill>
                <a:latin typeface="+mn-lt"/>
              </a:defRPr>
            </a:lvl3pPr>
            <a:lvl4pPr marL="360363" indent="-184150">
              <a:defRPr/>
            </a:lvl4pPr>
            <a:lvl5pPr marL="360363" indent="-184150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Dritte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Vierte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/>
              <a:t>Fünfte Ebene</a:t>
            </a: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204178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9750" y="1563688"/>
            <a:ext cx="8353425" cy="3024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2317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78BDD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9750" y="1563688"/>
            <a:ext cx="8353425" cy="3024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5734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AA2C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9750" y="1563688"/>
            <a:ext cx="8353425" cy="3024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0864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7BF0D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Rubrik/Übergeordnetes Thema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9750" y="1563688"/>
            <a:ext cx="8353425" cy="3024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4267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182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636713"/>
            <a:ext cx="9144000" cy="28082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342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539552" y="1636713"/>
            <a:ext cx="3888432" cy="28082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716016" y="1636440"/>
            <a:ext cx="3888432" cy="28082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005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5148064" y="4084712"/>
            <a:ext cx="345670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CDD34A-952B-484B-8044-AECF696641EB}" type="slidenum">
              <a:rPr lang="de-DE" sz="900" b="1" smtClean="0">
                <a:solidFill>
                  <a:schemeClr val="bg1"/>
                </a:solidFill>
                <a:latin typeface="Trebuchet MS" pitchFamily="34" charset="0"/>
              </a:rPr>
              <a:pPr algn="r" eaLnBrk="1" hangingPunct="1">
                <a:defRPr/>
              </a:pPr>
              <a:t>‹Nr.›</a:t>
            </a:fld>
            <a:r>
              <a:rPr lang="de-DE" sz="900" b="1">
                <a:solidFill>
                  <a:schemeClr val="bg1"/>
                </a:solidFill>
                <a:latin typeface="Trebuchet MS" pitchFamily="34" charset="0"/>
              </a:rPr>
              <a:t> von XX</a:t>
            </a:r>
          </a:p>
        </p:txBody>
      </p:sp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7236619" y="4876800"/>
            <a:ext cx="1368152" cy="216024"/>
          </a:xfrm>
          <a:prstGeom prst="rect">
            <a:avLst/>
          </a:prstGeom>
        </p:spPr>
        <p:txBody>
          <a:bodyPr rIns="0"/>
          <a:lstStyle>
            <a:lvl1pPr marL="463550" indent="-463550" algn="r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8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/>
              <a:t>Seite </a:t>
            </a:r>
            <a:fld id="{B7C453F2-6B4C-41FE-AE4C-93CD4D0F23B3}" type="slidenum">
              <a:rPr lang="de-DE" kern="0" smtClean="0"/>
              <a:pPr/>
              <a:t>‹Nr.›</a:t>
            </a:fld>
            <a:r>
              <a:rPr lang="de-DE" kern="0"/>
              <a:t> von XX </a:t>
            </a:r>
          </a:p>
        </p:txBody>
      </p:sp>
      <p:pic>
        <p:nvPicPr>
          <p:cNvPr id="7" name="Picture 2" descr="Z:\Grafik\CD-Datenbank\Relaunch - Upcycling CD - 2018\CD_Schwung_Juni 2018\180717_ekiba_schwung\Schwung-Titelseite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-30787" r="9893" b="30787"/>
          <a:stretch/>
        </p:blipFill>
        <p:spPr bwMode="auto">
          <a:xfrm>
            <a:off x="0" y="794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Z:\Grafik\CD-Datenbank\Datenbank Logo neu\ekiba_logo_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830"/>
            <a:ext cx="118945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467544" y="32055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rgbClr val="97BF0D"/>
                </a:solidFill>
                <a:latin typeface="+mj-lt"/>
              </a:rPr>
              <a:t>ekiba.de</a:t>
            </a:r>
          </a:p>
        </p:txBody>
      </p:sp>
    </p:spTree>
    <p:extLst>
      <p:ext uri="{BB962C8B-B14F-4D97-AF65-F5344CB8AC3E}">
        <p14:creationId xmlns:p14="http://schemas.microsoft.com/office/powerpoint/2010/main" val="13948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marL="427038" indent="-427038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rgbClr val="005E80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5E80"/>
          </a:solidFill>
          <a:latin typeface="+mn-lt"/>
          <a:ea typeface="+mn-ea"/>
          <a:cs typeface="+mn-cs"/>
        </a:defRPr>
      </a:lvl1pPr>
      <a:lvl2pPr marL="465138" indent="-793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</a:defRPr>
      </a:lvl2pPr>
      <a:lvl3pPr marL="665163" indent="-198438" algn="l" rtl="0" eaLnBrk="1" fontAlgn="base" hangingPunct="1">
        <a:spcBef>
          <a:spcPct val="20000"/>
        </a:spcBef>
        <a:spcAft>
          <a:spcPct val="0"/>
        </a:spcAft>
        <a:buSzPct val="130000"/>
        <a:buFont typeface="Trebuchet MS" pitchFamily="34" charset="0"/>
        <a:buChar char="»"/>
        <a:defRPr sz="1600" b="1">
          <a:solidFill>
            <a:srgbClr val="4D4D4D"/>
          </a:solidFill>
          <a:latin typeface="+mn-lt"/>
        </a:defRPr>
      </a:lvl3pPr>
      <a:lvl4pPr marL="1854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62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5148064" y="4084712"/>
            <a:ext cx="345670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CDD34A-952B-484B-8044-AECF696641EB}" type="slidenum">
              <a:rPr lang="de-DE" sz="900" b="1" smtClean="0">
                <a:solidFill>
                  <a:schemeClr val="bg1"/>
                </a:solidFill>
                <a:latin typeface="Trebuchet MS" pitchFamily="34" charset="0"/>
              </a:rPr>
              <a:pPr algn="r" eaLnBrk="1" hangingPunct="1">
                <a:defRPr/>
              </a:pPr>
              <a:t>‹Nr.›</a:t>
            </a:fld>
            <a:r>
              <a:rPr lang="de-DE" sz="900" b="1">
                <a:solidFill>
                  <a:schemeClr val="bg1"/>
                </a:solidFill>
                <a:latin typeface="Trebuchet MS" pitchFamily="34" charset="0"/>
              </a:rPr>
              <a:t> von XX</a:t>
            </a:r>
          </a:p>
        </p:txBody>
      </p:sp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7236619" y="4876800"/>
            <a:ext cx="1368152" cy="216024"/>
          </a:xfrm>
          <a:prstGeom prst="rect">
            <a:avLst/>
          </a:prstGeom>
        </p:spPr>
        <p:txBody>
          <a:bodyPr rIns="0"/>
          <a:lstStyle>
            <a:lvl1pPr marL="463550" indent="-463550" algn="r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8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800" kern="0">
                <a:solidFill>
                  <a:schemeClr val="tx2"/>
                </a:solidFill>
              </a:rPr>
              <a:t>Seite </a:t>
            </a:r>
            <a:fld id="{B7C453F2-6B4C-41FE-AE4C-93CD4D0F23B3}" type="slidenum">
              <a:rPr lang="de-DE" sz="800" kern="0" smtClean="0">
                <a:solidFill>
                  <a:schemeClr val="tx2"/>
                </a:solidFill>
              </a:rPr>
              <a:pPr/>
              <a:t>‹Nr.›</a:t>
            </a:fld>
            <a:endParaRPr lang="de-DE" sz="800" kern="0">
              <a:solidFill>
                <a:schemeClr val="tx2"/>
              </a:solidFill>
            </a:endParaRP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platzhalter 20"/>
          <p:cNvSpPr txBox="1">
            <a:spLocks/>
          </p:cNvSpPr>
          <p:nvPr userDrawn="1"/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 marL="463550" indent="-463550" algn="l" rtl="0" eaLnBrk="1" fontAlgn="base" hangingPunct="1">
              <a:spcBef>
                <a:spcPct val="20000"/>
              </a:spcBef>
              <a:spcAft>
                <a:spcPct val="0"/>
              </a:spcAft>
              <a:defRPr sz="11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  <a:defRPr sz="1600" b="1">
                <a:solidFill>
                  <a:srgbClr val="4D4D4D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None/>
              <a:defRPr sz="1600" b="0">
                <a:solidFill>
                  <a:srgbClr val="4D4D4D"/>
                </a:solidFill>
                <a:latin typeface="+mn-lt"/>
              </a:defRPr>
            </a:lvl3pPr>
            <a:lvl4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  <a:defRPr sz="1600">
                <a:solidFill>
                  <a:srgbClr val="4D4D4D"/>
                </a:solidFill>
                <a:latin typeface="+mn-lt"/>
              </a:defRPr>
            </a:lvl4pPr>
            <a:lvl5pPr marL="360363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+mn-lt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/>
              <a:t>Rubrik/Übergeordnetes Thema</a:t>
            </a:r>
          </a:p>
        </p:txBody>
      </p:sp>
      <p:pic>
        <p:nvPicPr>
          <p:cNvPr id="14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35345" y="1563688"/>
            <a:ext cx="8357829" cy="3024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Titel eingeben</a:t>
            </a:r>
          </a:p>
          <a:p>
            <a:pPr lvl="1"/>
            <a:r>
              <a:rPr lang="de-DE"/>
              <a:t>Aufzählung eingeben</a:t>
            </a:r>
          </a:p>
          <a:p>
            <a:pPr lvl="2"/>
            <a:r>
              <a:rPr lang="de-DE"/>
              <a:t>Fließtext eingeben</a:t>
            </a:r>
          </a:p>
          <a:p>
            <a:pPr lvl="3"/>
            <a:r>
              <a:rPr lang="de-DE"/>
              <a:t>Aufzählung nach Fließtext</a:t>
            </a:r>
          </a:p>
          <a:p>
            <a:pPr lvl="4"/>
            <a:r>
              <a:rPr lang="de-DE"/>
              <a:t>Aufzählung zweite Ebene</a:t>
            </a:r>
          </a:p>
        </p:txBody>
      </p:sp>
    </p:spTree>
    <p:extLst>
      <p:ext uri="{BB962C8B-B14F-4D97-AF65-F5344CB8AC3E}">
        <p14:creationId xmlns:p14="http://schemas.microsoft.com/office/powerpoint/2010/main" val="401975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89" r:id="rId2"/>
    <p:sldLayoutId id="2147483757" r:id="rId3"/>
    <p:sldLayoutId id="2147483758" r:id="rId4"/>
  </p:sldLayoutIdLst>
  <p:txStyles>
    <p:titleStyle>
      <a:lvl1pPr marL="427038" indent="-427038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5E80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spcBef>
          <a:spcPct val="20000"/>
        </a:spcBef>
        <a:spcAft>
          <a:spcPct val="0"/>
        </a:spcAft>
        <a:buFont typeface="Trebuchet MS" panose="020B0603020202020204" pitchFamily="34" charset="0"/>
        <a:buChar char="»"/>
        <a:defRPr sz="1600" b="1">
          <a:solidFill>
            <a:schemeClr val="tx1"/>
          </a:solidFill>
          <a:latin typeface="+mn-lt"/>
        </a:defRPr>
      </a:lvl2pPr>
      <a:lvl3pPr marL="0" indent="0" algn="l" rtl="0" eaLnBrk="1" fontAlgn="base" hangingPunct="1">
        <a:spcBef>
          <a:spcPct val="20000"/>
        </a:spcBef>
        <a:spcAft>
          <a:spcPct val="0"/>
        </a:spcAft>
        <a:buSzPct val="130000"/>
        <a:buFont typeface="Trebuchet MS" pitchFamily="34" charset="0"/>
        <a:buNone/>
        <a:defRPr sz="1600" b="0">
          <a:solidFill>
            <a:schemeClr val="tx1"/>
          </a:solidFill>
          <a:latin typeface="+mn-lt"/>
        </a:defRPr>
      </a:lvl3pPr>
      <a:lvl4pPr marL="176213" indent="-176213" algn="l" rtl="0" eaLnBrk="1" fontAlgn="base" hangingPunct="1">
        <a:spcBef>
          <a:spcPct val="20000"/>
        </a:spcBef>
        <a:spcAft>
          <a:spcPct val="0"/>
        </a:spcAft>
        <a:buFont typeface="Trebuchet MS" panose="020B0603020202020204" pitchFamily="34" charset="0"/>
        <a:buChar char="»"/>
        <a:defRPr sz="1600" baseline="0">
          <a:solidFill>
            <a:schemeClr val="tx1"/>
          </a:solidFill>
          <a:latin typeface="+mn-lt"/>
        </a:defRPr>
      </a:lvl4pPr>
      <a:lvl5pPr marL="360363" indent="-184150" algn="l" rtl="0" eaLnBrk="1" fontAlgn="base" hangingPunct="1">
        <a:spcBef>
          <a:spcPct val="20000"/>
        </a:spcBef>
        <a:spcAft>
          <a:spcPct val="0"/>
        </a:spcAft>
        <a:buChar char="»"/>
        <a:defRPr sz="1600" baseline="0">
          <a:solidFill>
            <a:schemeClr val="tx1"/>
          </a:solidFill>
          <a:latin typeface="+mn-lt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:\Grafik\CD-Datenbank\Relaunch - Upcycling CD - 2018\CD_Schwung_Juni 2018\schwung1-[Konvertiert].pn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07"/>
          <a:stretch/>
        </p:blipFill>
        <p:spPr bwMode="auto">
          <a:xfrm>
            <a:off x="0" y="4625406"/>
            <a:ext cx="9144000" cy="5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5148064" y="4084712"/>
            <a:ext cx="345670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CDD34A-952B-484B-8044-AECF696641EB}" type="slidenum">
              <a:rPr lang="de-DE" sz="900" b="1" smtClean="0">
                <a:solidFill>
                  <a:schemeClr val="bg1"/>
                </a:solidFill>
                <a:latin typeface="Trebuchet MS" pitchFamily="34" charset="0"/>
              </a:rPr>
              <a:pPr algn="r" eaLnBrk="1" hangingPunct="1">
                <a:defRPr/>
              </a:pPr>
              <a:t>‹Nr.›</a:t>
            </a:fld>
            <a:r>
              <a:rPr lang="de-DE" sz="900" b="1">
                <a:solidFill>
                  <a:schemeClr val="bg1"/>
                </a:solidFill>
                <a:latin typeface="Trebuchet MS" pitchFamily="34" charset="0"/>
              </a:rPr>
              <a:t> von XX</a:t>
            </a:r>
          </a:p>
        </p:txBody>
      </p:sp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7236619" y="4876800"/>
            <a:ext cx="1368152" cy="216024"/>
          </a:xfrm>
          <a:prstGeom prst="rect">
            <a:avLst/>
          </a:prstGeom>
        </p:spPr>
        <p:txBody>
          <a:bodyPr rIns="0"/>
          <a:lstStyle>
            <a:lvl1pPr marL="463550" indent="-463550" algn="r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8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800" kern="0"/>
              <a:t>Seite </a:t>
            </a:r>
            <a:fld id="{B7C453F2-6B4C-41FE-AE4C-93CD4D0F23B3}" type="slidenum">
              <a:rPr lang="de-DE" sz="800" kern="0" smtClean="0"/>
              <a:pPr/>
              <a:t>‹Nr.›</a:t>
            </a:fld>
            <a:endParaRPr lang="de-DE" sz="800" kern="0"/>
          </a:p>
        </p:txBody>
      </p:sp>
      <p:sp>
        <p:nvSpPr>
          <p:cNvPr id="7" name="Textplatzhalter 1"/>
          <p:cNvSpPr>
            <a:spLocks noGrp="1"/>
          </p:cNvSpPr>
          <p:nvPr>
            <p:ph type="body" idx="1"/>
          </p:nvPr>
        </p:nvSpPr>
        <p:spPr>
          <a:xfrm>
            <a:off x="539749" y="1563688"/>
            <a:ext cx="8352729" cy="3024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522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</p:sldLayoutIdLst>
  <p:txStyles>
    <p:titleStyle>
      <a:lvl1pPr marL="427038" indent="-427038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5E80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spcBef>
          <a:spcPct val="20000"/>
        </a:spcBef>
        <a:spcAft>
          <a:spcPct val="0"/>
        </a:spcAft>
        <a:buFont typeface="Trebuchet MS" panose="020B0603020202020204" pitchFamily="34" charset="0"/>
        <a:buChar char="»"/>
        <a:tabLst/>
        <a:defRPr sz="1600" b="1">
          <a:solidFill>
            <a:srgbClr val="4D4D4D"/>
          </a:solidFill>
          <a:latin typeface="+mn-lt"/>
        </a:defRPr>
      </a:lvl2pPr>
      <a:lvl3pPr marL="0" indent="0" algn="l" rtl="0" eaLnBrk="1" fontAlgn="base" hangingPunct="1">
        <a:spcBef>
          <a:spcPct val="20000"/>
        </a:spcBef>
        <a:spcAft>
          <a:spcPct val="0"/>
        </a:spcAft>
        <a:buSzPct val="130000"/>
        <a:buFont typeface="Trebuchet MS" pitchFamily="34" charset="0"/>
        <a:buNone/>
        <a:defRPr sz="1600" b="0">
          <a:solidFill>
            <a:srgbClr val="4D4D4D"/>
          </a:solidFill>
          <a:latin typeface="+mn-lt"/>
        </a:defRPr>
      </a:lvl3pPr>
      <a:lvl4pPr marL="176213" indent="-176213" algn="l" rtl="0" eaLnBrk="1" fontAlgn="base" hangingPunct="1">
        <a:spcBef>
          <a:spcPct val="20000"/>
        </a:spcBef>
        <a:spcAft>
          <a:spcPct val="0"/>
        </a:spcAft>
        <a:buFont typeface="Trebuchet MS" panose="020B0603020202020204" pitchFamily="34" charset="0"/>
        <a:buChar char="»"/>
        <a:defRPr sz="1600">
          <a:solidFill>
            <a:schemeClr val="tx1"/>
          </a:solidFill>
          <a:latin typeface="+mn-lt"/>
        </a:defRPr>
      </a:lvl4pPr>
      <a:lvl5pPr marL="360363" indent="-184150" algn="l" rtl="0" eaLnBrk="1" fontAlgn="base" hangingPunct="1">
        <a:spcBef>
          <a:spcPct val="20000"/>
        </a:spcBef>
        <a:spcAft>
          <a:spcPct val="0"/>
        </a:spcAft>
        <a:buChar char="»"/>
        <a:tabLst/>
        <a:defRPr sz="1600">
          <a:solidFill>
            <a:schemeClr val="tx1"/>
          </a:solidFill>
          <a:latin typeface="+mn-lt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58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txStyles>
    <p:titleStyle>
      <a:lvl1pPr marL="427038" indent="-427038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rgbClr val="005E80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5E80"/>
          </a:solidFill>
          <a:latin typeface="+mn-lt"/>
          <a:ea typeface="+mn-ea"/>
          <a:cs typeface="+mn-cs"/>
        </a:defRPr>
      </a:lvl1pPr>
      <a:lvl2pPr marL="465138" indent="-793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</a:defRPr>
      </a:lvl2pPr>
      <a:lvl3pPr marL="665163" indent="-198438" algn="l" rtl="0" eaLnBrk="1" fontAlgn="base" hangingPunct="1">
        <a:spcBef>
          <a:spcPct val="20000"/>
        </a:spcBef>
        <a:spcAft>
          <a:spcPct val="0"/>
        </a:spcAft>
        <a:buSzPct val="130000"/>
        <a:buFont typeface="Trebuchet MS" pitchFamily="34" charset="0"/>
        <a:buChar char="»"/>
        <a:defRPr sz="1600" b="1">
          <a:solidFill>
            <a:srgbClr val="4D4D4D"/>
          </a:solidFill>
          <a:latin typeface="+mn-lt"/>
        </a:defRPr>
      </a:lvl3pPr>
      <a:lvl4pPr marL="1854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62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5148064" y="4084712"/>
            <a:ext cx="345670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CDD34A-952B-484B-8044-AECF696641EB}" type="slidenum">
              <a:rPr lang="de-DE" sz="900" b="1" smtClean="0">
                <a:solidFill>
                  <a:schemeClr val="bg1"/>
                </a:solidFill>
                <a:latin typeface="Trebuchet MS" pitchFamily="34" charset="0"/>
              </a:rPr>
              <a:pPr algn="r" eaLnBrk="1" hangingPunct="1">
                <a:defRPr/>
              </a:pPr>
              <a:t>‹Nr.›</a:t>
            </a:fld>
            <a:r>
              <a:rPr lang="de-DE" sz="900" b="1">
                <a:solidFill>
                  <a:schemeClr val="bg1"/>
                </a:solidFill>
                <a:latin typeface="Trebuchet MS" pitchFamily="34" charset="0"/>
              </a:rPr>
              <a:t> von XX</a:t>
            </a:r>
          </a:p>
        </p:txBody>
      </p:sp>
      <p:pic>
        <p:nvPicPr>
          <p:cNvPr id="1026" name="Picture 2" descr="Z:\Grafik\CD-Datenbank\Datenbank Logo neu\Logo in SW\Logo_ekiba_lang_2zeilig_w_druck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700338"/>
            <a:ext cx="1944215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005E8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7236619" y="4876800"/>
            <a:ext cx="1368152" cy="216024"/>
          </a:xfrm>
          <a:prstGeom prst="rect">
            <a:avLst/>
          </a:prstGeom>
        </p:spPr>
        <p:txBody>
          <a:bodyPr rIns="0"/>
          <a:lstStyle>
            <a:lvl1pPr marL="463550" indent="-463550" algn="r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8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800" kern="0" baseline="0">
                <a:solidFill>
                  <a:srgbClr val="005E80"/>
                </a:solidFill>
              </a:rPr>
              <a:t>Seite </a:t>
            </a:r>
            <a:fld id="{B7C453F2-6B4C-41FE-AE4C-93CD4D0F23B3}" type="slidenum">
              <a:rPr lang="de-DE" sz="800" kern="0" baseline="0" smtClean="0">
                <a:solidFill>
                  <a:srgbClr val="005E80"/>
                </a:solidFill>
              </a:rPr>
              <a:pPr/>
              <a:t>‹Nr.›</a:t>
            </a:fld>
            <a:endParaRPr lang="de-DE" sz="800" kern="0" baseline="0">
              <a:solidFill>
                <a:srgbClr val="005E80"/>
              </a:solidFill>
            </a:endParaRPr>
          </a:p>
        </p:txBody>
      </p:sp>
      <p:sp>
        <p:nvSpPr>
          <p:cNvPr id="12" name="Textplatzhalter 20"/>
          <p:cNvSpPr txBox="1">
            <a:spLocks/>
          </p:cNvSpPr>
          <p:nvPr userDrawn="1"/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 marL="463550" indent="-463550" algn="l" rtl="0" eaLnBrk="1" fontAlgn="base" hangingPunct="1">
              <a:spcBef>
                <a:spcPct val="20000"/>
              </a:spcBef>
              <a:spcAft>
                <a:spcPct val="0"/>
              </a:spcAft>
              <a:defRPr sz="11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/>
              <a:t>Rubrik/Übergeordnetes Thema</a:t>
            </a:r>
          </a:p>
        </p:txBody>
      </p:sp>
      <p:sp>
        <p:nvSpPr>
          <p:cNvPr id="9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6588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65" r:id="rId4"/>
  </p:sldLayoutIdLst>
  <p:txStyles>
    <p:titleStyle>
      <a:lvl1pPr marL="427038" indent="-427038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rgbClr val="005E80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5E80"/>
          </a:solidFill>
          <a:latin typeface="+mn-lt"/>
          <a:ea typeface="+mn-ea"/>
          <a:cs typeface="+mn-cs"/>
        </a:defRPr>
      </a:lvl1pPr>
      <a:lvl2pPr marL="465138" indent="-793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</a:defRPr>
      </a:lvl2pPr>
      <a:lvl3pPr marL="665163" indent="-198438" algn="l" rtl="0" eaLnBrk="1" fontAlgn="base" hangingPunct="1">
        <a:spcBef>
          <a:spcPct val="20000"/>
        </a:spcBef>
        <a:spcAft>
          <a:spcPct val="0"/>
        </a:spcAft>
        <a:buSzPct val="130000"/>
        <a:buFont typeface="Trebuchet MS" pitchFamily="34" charset="0"/>
        <a:buChar char="»"/>
        <a:defRPr sz="1600" b="1">
          <a:solidFill>
            <a:srgbClr val="4D4D4D"/>
          </a:solidFill>
          <a:latin typeface="+mn-lt"/>
        </a:defRPr>
      </a:lvl3pPr>
      <a:lvl4pPr marL="1854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62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5148064" y="4084712"/>
            <a:ext cx="345670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CDD34A-952B-484B-8044-AECF696641EB}" type="slidenum">
              <a:rPr lang="de-DE" sz="900" b="1" smtClean="0">
                <a:solidFill>
                  <a:schemeClr val="bg1"/>
                </a:solidFill>
                <a:latin typeface="Trebuchet MS" pitchFamily="34" charset="0"/>
              </a:rPr>
              <a:pPr algn="r" eaLnBrk="1" hangingPunct="1">
                <a:defRPr/>
              </a:pPr>
              <a:t>‹Nr.›</a:t>
            </a:fld>
            <a:r>
              <a:rPr lang="de-DE" sz="900" b="1">
                <a:solidFill>
                  <a:schemeClr val="bg1"/>
                </a:solidFill>
                <a:latin typeface="Trebuchet MS" pitchFamily="34" charset="0"/>
              </a:rPr>
              <a:t> von XX</a:t>
            </a:r>
          </a:p>
        </p:txBody>
      </p:sp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7236619" y="4876800"/>
            <a:ext cx="1368152" cy="216024"/>
          </a:xfrm>
          <a:prstGeom prst="rect">
            <a:avLst/>
          </a:prstGeom>
        </p:spPr>
        <p:txBody>
          <a:bodyPr rIns="0"/>
          <a:lstStyle>
            <a:lvl1pPr marL="463550" indent="-463550" algn="r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8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800" kern="0">
                <a:solidFill>
                  <a:schemeClr val="tx2"/>
                </a:solidFill>
              </a:rPr>
              <a:t>Seite </a:t>
            </a:r>
            <a:fld id="{B7C453F2-6B4C-41FE-AE4C-93CD4D0F23B3}" type="slidenum">
              <a:rPr lang="de-DE" sz="800" kern="0" smtClean="0">
                <a:solidFill>
                  <a:schemeClr val="tx2"/>
                </a:solidFill>
              </a:rPr>
              <a:pPr/>
              <a:t>‹Nr.›</a:t>
            </a:fld>
            <a:endParaRPr lang="de-DE" sz="800" kern="0">
              <a:solidFill>
                <a:schemeClr val="tx2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131840" y="916360"/>
            <a:ext cx="5544616" cy="346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de-DE" kern="0"/>
              <a:t>Aufzählung auch gerne mehrzeilig </a:t>
            </a:r>
            <a:br>
              <a:rPr lang="de-DE" kern="0"/>
            </a:br>
            <a:r>
              <a:rPr lang="de-DE" kern="0"/>
              <a:t>dies ist Blindtext für mehrzeiligen</a:t>
            </a:r>
            <a:br>
              <a:rPr lang="de-DE" kern="0"/>
            </a:br>
            <a:r>
              <a:rPr lang="de-DE" kern="0"/>
              <a:t>Absatz</a:t>
            </a:r>
          </a:p>
          <a:p>
            <a:pPr lvl="2"/>
            <a:r>
              <a:rPr lang="de-DE" kern="0"/>
              <a:t>Aufzählung Teil 2</a:t>
            </a:r>
          </a:p>
          <a:p>
            <a:pPr lvl="2"/>
            <a:r>
              <a:rPr lang="de-DE" kern="0"/>
              <a:t>Aufzählung Teil 3</a:t>
            </a:r>
          </a:p>
          <a:p>
            <a:pPr lvl="2"/>
            <a:r>
              <a:rPr lang="de-DE" kern="0"/>
              <a:t>Aufzählung auch gerne mehrzeilig </a:t>
            </a:r>
            <a:br>
              <a:rPr lang="de-DE" kern="0"/>
            </a:br>
            <a:r>
              <a:rPr lang="de-DE" kern="0"/>
              <a:t>dies ist Blindtext für mehrzeiligen</a:t>
            </a:r>
            <a:br>
              <a:rPr lang="de-DE" kern="0"/>
            </a:br>
            <a:r>
              <a:rPr lang="de-DE" kern="0"/>
              <a:t>Absatz</a:t>
            </a: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539750" y="916360"/>
            <a:ext cx="2376066" cy="3456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Kurzes</a:t>
            </a:r>
            <a:br>
              <a:rPr lang="de-DE"/>
            </a:br>
            <a:r>
              <a:rPr lang="de-DE"/>
              <a:t>Schlagwort</a:t>
            </a:r>
          </a:p>
        </p:txBody>
      </p:sp>
    </p:spTree>
    <p:extLst>
      <p:ext uri="{BB962C8B-B14F-4D97-AF65-F5344CB8AC3E}">
        <p14:creationId xmlns:p14="http://schemas.microsoft.com/office/powerpoint/2010/main" val="254745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rgbClr val="005E80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defRPr sz="2400" b="1">
          <a:solidFill>
            <a:srgbClr val="005E80"/>
          </a:solidFill>
          <a:latin typeface="+mn-lt"/>
          <a:ea typeface="+mn-ea"/>
          <a:cs typeface="+mn-cs"/>
        </a:defRPr>
      </a:lvl1pPr>
      <a:lvl2pPr marL="465138" indent="-793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</a:defRPr>
      </a:lvl2pPr>
      <a:lvl3pPr marL="252000" indent="-252000" algn="l" rtl="0" eaLnBrk="1" fontAlgn="base" hangingPunct="1">
        <a:spcBef>
          <a:spcPts val="300"/>
        </a:spcBef>
        <a:spcAft>
          <a:spcPct val="0"/>
        </a:spcAft>
        <a:buSzPct val="130000"/>
        <a:buFont typeface="Trebuchet MS" pitchFamily="34" charset="0"/>
        <a:buChar char="»"/>
        <a:defRPr sz="1600" b="1" baseline="0">
          <a:solidFill>
            <a:srgbClr val="4D4D4D"/>
          </a:solidFill>
          <a:latin typeface="+mn-lt"/>
        </a:defRPr>
      </a:lvl3pPr>
      <a:lvl4pPr marL="1854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62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emf"/><Relationship Id="rId4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e-energie.de/ueber-kse/projekte/schoenauer-schoepfungsfenster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iba.de/infothek/arbeitsfelder-von-a-z/gebaeude-baue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https://www.instagram.com/kirchedervielen.ide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95736" y="997392"/>
            <a:ext cx="6192688" cy="257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de-DE" sz="3000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Herzlich Willkommen zur Informationsveranstaltung für Kirchengemeinderäte</a:t>
            </a:r>
          </a:p>
          <a:p>
            <a:pPr eaLnBrk="1" hangingPunct="1">
              <a:lnSpc>
                <a:spcPct val="50000"/>
              </a:lnSpc>
              <a:spcBef>
                <a:spcPct val="60000"/>
              </a:spcBef>
            </a:pPr>
            <a:endParaRPr lang="de-DE" sz="1600" b="1">
              <a:solidFill>
                <a:srgbClr val="005E80"/>
              </a:solidFill>
              <a:latin typeface="Trebuchet MS" pitchFamily="34" charset="0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60000"/>
              </a:spcBef>
            </a:pPr>
            <a:r>
              <a:rPr lang="de-DE" sz="1600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Wir wünschen Ihnen ein gutes neues Jahr</a:t>
            </a:r>
          </a:p>
          <a:p>
            <a:pPr eaLnBrk="1" hangingPunct="1">
              <a:lnSpc>
                <a:spcPct val="50000"/>
              </a:lnSpc>
              <a:spcBef>
                <a:spcPct val="60000"/>
              </a:spcBef>
            </a:pPr>
            <a:endParaRPr lang="de-DE" sz="1600" b="1">
              <a:solidFill>
                <a:srgbClr val="005E80"/>
              </a:solidFill>
              <a:latin typeface="Trebuchet MS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60000"/>
              </a:spcBef>
            </a:pPr>
            <a:r>
              <a:rPr lang="de-DE" sz="1600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Gleich geht es los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44447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>
                <a:solidFill>
                  <a:srgbClr val="005E80"/>
                </a:solidFill>
                <a:latin typeface="+mj-lt"/>
              </a:rPr>
              <a:t>© Copyright Ev. Landeskirche in Baden</a:t>
            </a:r>
          </a:p>
          <a:p>
            <a:r>
              <a:rPr lang="de-DE" sz="900" b="1">
                <a:solidFill>
                  <a:srgbClr val="005E80"/>
                </a:solidFill>
                <a:latin typeface="+mj-lt"/>
              </a:rPr>
              <a:t>16. und 18.01.2024 | Bauen &amp; Finanzieren ab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916360"/>
            <a:ext cx="2016919" cy="3671515"/>
          </a:xfrm>
        </p:spPr>
        <p:txBody>
          <a:bodyPr/>
          <a:lstStyle/>
          <a:p>
            <a:r>
              <a:rPr lang="de-DE"/>
              <a:t>Die neue RVO zum Baugesetz (</a:t>
            </a:r>
            <a:r>
              <a:rPr lang="de-DE" err="1"/>
              <a:t>BauG</a:t>
            </a:r>
            <a:r>
              <a:rPr lang="de-DE"/>
              <a:t>-RVO)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267744" y="1004218"/>
            <a:ext cx="6625431" cy="421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Genehmigungen:</a:t>
            </a:r>
          </a:p>
          <a:p>
            <a:pPr marL="0" indent="0">
              <a:buNone/>
            </a:pPr>
            <a:endParaRPr lang="de-DE" sz="800"/>
          </a:p>
          <a:p>
            <a:r>
              <a:rPr lang="de-DE"/>
              <a:t>Neue Genehmigungsgrenze ist 20.000 € </a:t>
            </a:r>
            <a:r>
              <a:rPr lang="de-DE" u="sng"/>
              <a:t>Bauvolumen</a:t>
            </a:r>
            <a:endParaRPr lang="de-DE"/>
          </a:p>
          <a:p>
            <a:endParaRPr lang="de-DE" sz="800"/>
          </a:p>
          <a:p>
            <a:r>
              <a:rPr lang="de-DE"/>
              <a:t>Erscheinungsbild von Kirchen und Wechsel von Heizungs-systemen ab dem ersten EURO</a:t>
            </a:r>
          </a:p>
          <a:p>
            <a:endParaRPr lang="de-DE" sz="800"/>
          </a:p>
          <a:p>
            <a:r>
              <a:rPr lang="de-DE"/>
              <a:t>Genehmigung ist nicht erforderlich bei Gebäuden, die nicht kirchlichen Zwecken gewidmet sind</a:t>
            </a:r>
          </a:p>
          <a:p>
            <a:endParaRPr lang="de-DE" sz="800"/>
          </a:p>
          <a:p>
            <a:r>
              <a:rPr lang="de-DE"/>
              <a:t>Genehmigung für Architektenbeauftragungen erst ab Baukosten von 500.000 € bei genehmigungspflichtigen Baumaßnahmen</a:t>
            </a:r>
          </a:p>
          <a:p>
            <a:endParaRPr lang="de-DE" sz="800"/>
          </a:p>
          <a:p>
            <a:r>
              <a:rPr lang="de-DE"/>
              <a:t>Genehmigung für Beauftragung von Künstlern nur soweit das Erscheinungsbild der Kirche oder von Räumen für den gottesdienstlichen Gebrauch betroffen sind</a:t>
            </a:r>
          </a:p>
        </p:txBody>
      </p:sp>
      <p:pic>
        <p:nvPicPr>
          <p:cNvPr id="7" name="Grafik 6" descr="Architektur Silhouette">
            <a:extLst>
              <a:ext uri="{FF2B5EF4-FFF2-40B4-BE49-F238E27FC236}">
                <a16:creationId xmlns:a16="http://schemas.microsoft.com/office/drawing/2014/main" id="{34FDB529-5907-D922-79BA-D61C7D18A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2932584"/>
            <a:ext cx="914400" cy="914400"/>
          </a:xfrm>
          <a:prstGeom prst="rect">
            <a:avLst/>
          </a:prstGeom>
        </p:spPr>
      </p:pic>
      <p:sp>
        <p:nvSpPr>
          <p:cNvPr id="4" name="Textplatzhalter 5">
            <a:extLst>
              <a:ext uri="{FF2B5EF4-FFF2-40B4-BE49-F238E27FC236}">
                <a16:creationId xmlns:a16="http://schemas.microsoft.com/office/drawing/2014/main" id="{D881FA95-E9BB-053A-87EF-16196287E6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125" y="62384"/>
            <a:ext cx="2376488" cy="225425"/>
          </a:xfrm>
        </p:spPr>
        <p:txBody>
          <a:bodyPr/>
          <a:lstStyle/>
          <a:p>
            <a:r>
              <a:rPr lang="de-DE" sz="1800"/>
              <a:t>RVO zum Baugesetz</a:t>
            </a:r>
          </a:p>
        </p:txBody>
      </p:sp>
    </p:spTree>
    <p:extLst>
      <p:ext uri="{BB962C8B-B14F-4D97-AF65-F5344CB8AC3E}">
        <p14:creationId xmlns:p14="http://schemas.microsoft.com/office/powerpoint/2010/main" val="24077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7FEF6DB2-014C-F3E2-314D-677C090DB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29269"/>
            <a:ext cx="2376488" cy="225425"/>
          </a:xfrm>
        </p:spPr>
        <p:txBody>
          <a:bodyPr/>
          <a:lstStyle/>
          <a:p>
            <a:r>
              <a:rPr lang="de-DE" sz="1800"/>
              <a:t>Bauen</a:t>
            </a:r>
          </a:p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E192CB7-8C1F-7B19-A6C5-8CFDD06CBA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008" y="915988"/>
            <a:ext cx="8239167" cy="3565177"/>
          </a:xfrm>
        </p:spPr>
        <p:txBody>
          <a:bodyPr/>
          <a:lstStyle/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r>
              <a:rPr lang="de-DE"/>
              <a:t>Gibt es bis hierhin Fragen zum neuen BauG</a:t>
            </a:r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r>
              <a:rPr lang="de-DE"/>
              <a:t>Oder zur neuen Rechtsverordnung zum BauG</a:t>
            </a:r>
          </a:p>
          <a:p>
            <a:pPr marL="0" indent="0" algn="ctr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19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6862" y="916360"/>
            <a:ext cx="2376488" cy="3671515"/>
          </a:xfrm>
        </p:spPr>
        <p:txBody>
          <a:bodyPr/>
          <a:lstStyle/>
          <a:p>
            <a:r>
              <a:rPr lang="de-DE"/>
              <a:t>Big Points der</a:t>
            </a:r>
            <a:br>
              <a:rPr lang="de-DE"/>
            </a:br>
            <a:br>
              <a:rPr lang="de-DE"/>
            </a:br>
            <a:r>
              <a:rPr lang="de-DE" err="1"/>
              <a:t>BauFö</a:t>
            </a:r>
            <a:r>
              <a:rPr lang="de-DE"/>
              <a:t>-RVO</a:t>
            </a:r>
            <a:br>
              <a:rPr lang="de-DE"/>
            </a:b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693964" y="915988"/>
            <a:ext cx="6199212" cy="36718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5895" indent="-175895">
              <a:spcAft>
                <a:spcPts val="600"/>
              </a:spcAft>
            </a:pPr>
            <a:r>
              <a:rPr lang="de-DE"/>
              <a:t>Förderung orientiert sich an dem Gesamtplanungsbescheid, sonst gilt das Baumoratorium weiter</a:t>
            </a:r>
          </a:p>
          <a:p>
            <a:pPr marL="175895" indent="-175895">
              <a:spcAft>
                <a:spcPts val="600"/>
              </a:spcAft>
            </a:pPr>
            <a:r>
              <a:rPr lang="de-DE"/>
              <a:t>Höhe der Fördergrenze 20.000 €</a:t>
            </a:r>
          </a:p>
          <a:p>
            <a:pPr marL="175895" indent="-175895">
              <a:spcAft>
                <a:spcPts val="600"/>
              </a:spcAft>
            </a:pPr>
            <a:r>
              <a:rPr lang="de-DE"/>
              <a:t>Vereinheitlichte Förderquoten </a:t>
            </a:r>
          </a:p>
          <a:p>
            <a:pPr marL="175895" indent="-175895">
              <a:spcAft>
                <a:spcPts val="600"/>
              </a:spcAft>
            </a:pPr>
            <a:r>
              <a:rPr lang="de-DE"/>
              <a:t>Für </a:t>
            </a:r>
            <a:r>
              <a:rPr lang="de-DE">
                <a:solidFill>
                  <a:srgbClr val="00B050"/>
                </a:solidFill>
              </a:rPr>
              <a:t>grüne</a:t>
            </a:r>
            <a:r>
              <a:rPr lang="de-DE"/>
              <a:t> Gebäude gibt es eine </a:t>
            </a:r>
            <a:r>
              <a:rPr lang="de-DE" u="sng"/>
              <a:t>volle Bauförderung </a:t>
            </a:r>
            <a:r>
              <a:rPr lang="de-DE"/>
              <a:t>in Form von Baubeihilfe (55%) und zinsgünstige Baudarlehen</a:t>
            </a:r>
            <a:br>
              <a:rPr lang="de-DE"/>
            </a:br>
            <a:r>
              <a:rPr lang="de-DE" sz="800"/>
              <a:t>   </a:t>
            </a:r>
            <a:br>
              <a:rPr lang="de-DE"/>
            </a:br>
            <a:r>
              <a:rPr lang="de-DE"/>
              <a:t>Für </a:t>
            </a:r>
            <a:r>
              <a:rPr lang="de-DE">
                <a:solidFill>
                  <a:srgbClr val="FFC000"/>
                </a:solidFill>
              </a:rPr>
              <a:t>gelbe</a:t>
            </a:r>
            <a:r>
              <a:rPr lang="de-DE"/>
              <a:t> Gebäuden kann es </a:t>
            </a:r>
            <a:r>
              <a:rPr lang="de-DE" u="sng"/>
              <a:t>zinsgünstiges Baudarlehen </a:t>
            </a:r>
            <a:r>
              <a:rPr lang="de-DE"/>
              <a:t>geben für Instandsetzung und Verkehrssicherung (max. 55%)</a:t>
            </a:r>
            <a:br>
              <a:rPr lang="de-DE"/>
            </a:br>
            <a:r>
              <a:rPr lang="de-DE" sz="800"/>
              <a:t>    </a:t>
            </a:r>
            <a:br>
              <a:rPr lang="de-DE"/>
            </a:br>
            <a:r>
              <a:rPr lang="de-DE"/>
              <a:t>Für </a:t>
            </a:r>
            <a:r>
              <a:rPr lang="de-DE">
                <a:solidFill>
                  <a:srgbClr val="FF0000"/>
                </a:solidFill>
              </a:rPr>
              <a:t>rote</a:t>
            </a:r>
            <a:r>
              <a:rPr lang="de-DE"/>
              <a:t> Gebäude gibt es </a:t>
            </a:r>
            <a:r>
              <a:rPr lang="de-DE" u="sng"/>
              <a:t>keine Bauförderung</a:t>
            </a:r>
            <a:endParaRPr lang="de-DE" sz="800" u="sng"/>
          </a:p>
          <a:p>
            <a:pPr marL="175895" indent="-175895">
              <a:spcAft>
                <a:spcPts val="600"/>
              </a:spcAft>
            </a:pPr>
            <a:r>
              <a:rPr lang="de-DE"/>
              <a:t>Genehmigt &amp; gefördert wird der einfache Standard</a:t>
            </a:r>
          </a:p>
          <a:p>
            <a:pPr marL="175895" indent="-175895">
              <a:spcAft>
                <a:spcPts val="600"/>
              </a:spcAft>
            </a:pPr>
            <a:r>
              <a:rPr lang="de-DE"/>
              <a:t>Weg geht über das VSA in der Regelberatung in den Genehmigungsworkflow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750" y="28040"/>
            <a:ext cx="2376488" cy="225425"/>
          </a:xfrm>
        </p:spPr>
        <p:txBody>
          <a:bodyPr/>
          <a:lstStyle/>
          <a:p>
            <a:r>
              <a:rPr lang="de-DE" sz="1800"/>
              <a:t>BauFö-RVO</a:t>
            </a:r>
          </a:p>
        </p:txBody>
      </p:sp>
      <p:pic>
        <p:nvPicPr>
          <p:cNvPr id="4" name="Grafik 3" descr="Münzen Silhouette">
            <a:extLst>
              <a:ext uri="{FF2B5EF4-FFF2-40B4-BE49-F238E27FC236}">
                <a16:creationId xmlns:a16="http://schemas.microsoft.com/office/drawing/2014/main" id="{A22F2D4A-FA6F-69BF-92C4-1C8911B38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246" y="28397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4889" y="60382"/>
            <a:ext cx="2855853" cy="339725"/>
          </a:xfrm>
        </p:spPr>
        <p:txBody>
          <a:bodyPr/>
          <a:lstStyle/>
          <a:p>
            <a:r>
              <a:rPr lang="de-DE" sz="1400"/>
              <a:t>Praxisbeispiel Grünes Gebäude</a:t>
            </a:r>
          </a:p>
          <a:p>
            <a:endParaRPr lang="de-DE" sz="1400"/>
          </a:p>
        </p:txBody>
      </p:sp>
      <p:pic>
        <p:nvPicPr>
          <p:cNvPr id="10" name="Grafik 9" descr="Start Silhouette">
            <a:extLst>
              <a:ext uri="{FF2B5EF4-FFF2-40B4-BE49-F238E27FC236}">
                <a16:creationId xmlns:a16="http://schemas.microsoft.com/office/drawing/2014/main" id="{3822AFD9-D3B3-BE11-6AB3-30892CDDC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8776" y="1539280"/>
            <a:ext cx="914400" cy="914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FF27BC7-F843-15DF-E11F-E6D52BA10F8E}"/>
              </a:ext>
            </a:extLst>
          </p:cNvPr>
          <p:cNvSpPr txBox="1"/>
          <p:nvPr/>
        </p:nvSpPr>
        <p:spPr>
          <a:xfrm>
            <a:off x="3167844" y="9163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Bauvolumen 100.000 €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14EB57D-F69E-A33D-1C3B-F221C7A5626E}"/>
              </a:ext>
            </a:extLst>
          </p:cNvPr>
          <p:cNvSpPr txBox="1"/>
          <p:nvPr/>
        </p:nvSpPr>
        <p:spPr>
          <a:xfrm>
            <a:off x="460951" y="156635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Genehmigung</a:t>
            </a:r>
          </a:p>
          <a:p>
            <a:endParaRPr lang="de-DE"/>
          </a:p>
          <a:p>
            <a:r>
              <a:rPr lang="de-DE" sz="1600"/>
              <a:t>20.000 € Genehmigungsgrenze </a:t>
            </a:r>
            <a:r>
              <a:rPr lang="de-DE" sz="1600" b="1">
                <a:solidFill>
                  <a:srgbClr val="FF0000"/>
                </a:solidFill>
              </a:rPr>
              <a:t>√</a:t>
            </a:r>
          </a:p>
          <a:p>
            <a:endParaRPr lang="de-DE" sz="1600" b="1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92252B-F318-4E5F-B133-E365F2348729}"/>
              </a:ext>
            </a:extLst>
          </p:cNvPr>
          <p:cNvSpPr txBox="1"/>
          <p:nvPr/>
        </p:nvSpPr>
        <p:spPr>
          <a:xfrm>
            <a:off x="5652120" y="1539280"/>
            <a:ext cx="33123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Förderung</a:t>
            </a:r>
          </a:p>
          <a:p>
            <a:endParaRPr lang="de-DE" sz="1600"/>
          </a:p>
          <a:p>
            <a:r>
              <a:rPr lang="de-DE" sz="1600" u="sng"/>
              <a:t>-  10.000 € *</a:t>
            </a:r>
            <a:endParaRPr lang="de-DE" sz="1400" u="sng"/>
          </a:p>
          <a:p>
            <a:r>
              <a:rPr lang="de-DE" sz="1600"/>
              <a:t>= 90.000 €</a:t>
            </a:r>
            <a:br>
              <a:rPr lang="de-DE" sz="1600"/>
            </a:br>
            <a:endParaRPr lang="de-DE" sz="1600"/>
          </a:p>
          <a:p>
            <a:r>
              <a:rPr lang="de-DE" sz="1600"/>
              <a:t>20.000 Fördergrenze </a:t>
            </a:r>
            <a:r>
              <a:rPr lang="de-DE" sz="1600" b="1">
                <a:solidFill>
                  <a:srgbClr val="FF0000"/>
                </a:solidFill>
              </a:rPr>
              <a:t>√</a:t>
            </a:r>
          </a:p>
          <a:p>
            <a:endParaRPr lang="de-DE" sz="1600" b="1">
              <a:solidFill>
                <a:srgbClr val="FF0000"/>
              </a:solidFill>
            </a:endParaRPr>
          </a:p>
          <a:p>
            <a:r>
              <a:rPr lang="de-DE" sz="1600" b="1">
                <a:solidFill>
                  <a:schemeClr val="bg2"/>
                </a:solidFill>
              </a:rPr>
              <a:t>Baubeihilfe </a:t>
            </a:r>
            <a:r>
              <a:rPr lang="de-DE" sz="1600" b="1"/>
              <a:t>49.500 € </a:t>
            </a:r>
            <a:r>
              <a:rPr lang="de-DE" sz="1200" b="1"/>
              <a:t>(55%)</a:t>
            </a:r>
          </a:p>
          <a:p>
            <a:r>
              <a:rPr lang="de-DE" sz="1600" b="1">
                <a:solidFill>
                  <a:schemeClr val="bg2"/>
                </a:solidFill>
              </a:rPr>
              <a:t>Eigenanteil </a:t>
            </a:r>
            <a:r>
              <a:rPr lang="de-DE" sz="1600" b="1"/>
              <a:t>50.500 € </a:t>
            </a:r>
            <a:r>
              <a:rPr lang="de-DE" sz="1200" b="1"/>
              <a:t>(40.500+10.000)</a:t>
            </a:r>
            <a:r>
              <a:rPr lang="de-DE" sz="1200" u="sng"/>
              <a:t> </a:t>
            </a:r>
          </a:p>
          <a:p>
            <a:br>
              <a:rPr lang="de-DE" sz="1200" u="sng"/>
            </a:br>
            <a:r>
              <a:rPr lang="de-DE" sz="1200"/>
              <a:t>*(nicht förderfähige Kosten z.B. höherer Standard)</a:t>
            </a:r>
            <a:endParaRPr lang="de-DE" sz="120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013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916360"/>
            <a:ext cx="2160935" cy="3671515"/>
          </a:xfrm>
        </p:spPr>
        <p:txBody>
          <a:bodyPr/>
          <a:lstStyle/>
          <a:p>
            <a:r>
              <a:rPr lang="de-DE"/>
              <a:t>Die neue RVO zur Bau-förderung (BauFö-RVO)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11760" y="916360"/>
            <a:ext cx="6625431" cy="3671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Grüne Gebäude</a:t>
            </a:r>
          </a:p>
          <a:p>
            <a:pPr marL="0" indent="0">
              <a:buNone/>
            </a:pPr>
            <a:endParaRPr lang="de-DE"/>
          </a:p>
          <a:p>
            <a:r>
              <a:rPr lang="de-DE"/>
              <a:t>Mehrkosten können mitgefördert werden, wenn der Baubedarf hierzu </a:t>
            </a:r>
          </a:p>
          <a:p>
            <a:pPr lvl="1"/>
            <a:r>
              <a:rPr lang="de-DE"/>
              <a:t>unerwartet </a:t>
            </a:r>
            <a:r>
              <a:rPr lang="de-DE" u="sng"/>
              <a:t>und</a:t>
            </a:r>
            <a:r>
              <a:rPr lang="de-DE"/>
              <a:t> unabweisbar war</a:t>
            </a:r>
          </a:p>
          <a:p>
            <a:pPr lvl="1"/>
            <a:r>
              <a:rPr lang="de-DE"/>
              <a:t>die Mehrkosten 10% der ursprünglich genehmigten förderfähigen Bauvolumen übersteigt </a:t>
            </a:r>
          </a:p>
          <a:p>
            <a:pPr lvl="1"/>
            <a:r>
              <a:rPr lang="de-DE"/>
              <a:t>mindestens 5.000 € beträgt</a:t>
            </a:r>
          </a:p>
          <a:p>
            <a:pPr marL="176213" lvl="1" indent="0">
              <a:buNone/>
            </a:pPr>
            <a:endParaRPr lang="de-DE"/>
          </a:p>
          <a:p>
            <a:r>
              <a:rPr lang="de-DE"/>
              <a:t>Kostensteigerungen sind somit keine Mehrkosten</a:t>
            </a:r>
            <a:br>
              <a:rPr lang="de-DE"/>
            </a:br>
            <a:r>
              <a:rPr lang="de-DE"/>
              <a:t>und trägt der Rechtsträger, </a:t>
            </a:r>
            <a:br>
              <a:rPr lang="de-DE"/>
            </a:br>
            <a:r>
              <a:rPr lang="de-DE"/>
              <a:t>dem auch das Kostencontrolling obliegt</a:t>
            </a:r>
          </a:p>
          <a:p>
            <a:endParaRPr lang="de-DE"/>
          </a:p>
        </p:txBody>
      </p:sp>
      <p:pic>
        <p:nvPicPr>
          <p:cNvPr id="6" name="Grafik 5" descr="Münzen Silhouette">
            <a:extLst>
              <a:ext uri="{FF2B5EF4-FFF2-40B4-BE49-F238E27FC236}">
                <a16:creationId xmlns:a16="http://schemas.microsoft.com/office/drawing/2014/main" id="{D37821AC-0F39-7756-8BE4-E28FD1B25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576" y="3148608"/>
            <a:ext cx="914400" cy="914400"/>
          </a:xfrm>
          <a:prstGeom prst="rect">
            <a:avLst/>
          </a:prstGeom>
        </p:spPr>
      </p:pic>
      <p:sp>
        <p:nvSpPr>
          <p:cNvPr id="8" name="Textplatzhalter 4">
            <a:extLst>
              <a:ext uri="{FF2B5EF4-FFF2-40B4-BE49-F238E27FC236}">
                <a16:creationId xmlns:a16="http://schemas.microsoft.com/office/drawing/2014/main" id="{7CC543DC-9F0A-FAC3-5F99-F0F9DC4FF68F}"/>
              </a:ext>
            </a:extLst>
          </p:cNvPr>
          <p:cNvSpPr txBox="1">
            <a:spLocks/>
          </p:cNvSpPr>
          <p:nvPr/>
        </p:nvSpPr>
        <p:spPr>
          <a:xfrm>
            <a:off x="1079500" y="11875"/>
            <a:ext cx="2376488" cy="22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11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kern="0"/>
              <a:t>BauFö-RVO</a:t>
            </a:r>
          </a:p>
        </p:txBody>
      </p:sp>
    </p:spTree>
    <p:extLst>
      <p:ext uri="{BB962C8B-B14F-4D97-AF65-F5344CB8AC3E}">
        <p14:creationId xmlns:p14="http://schemas.microsoft.com/office/powerpoint/2010/main" val="13547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4889" y="60382"/>
            <a:ext cx="2855853" cy="339725"/>
          </a:xfrm>
        </p:spPr>
        <p:txBody>
          <a:bodyPr/>
          <a:lstStyle/>
          <a:p>
            <a:r>
              <a:rPr lang="de-DE" sz="1400"/>
              <a:t>Praxisbeispiel Rotes Gebäude</a:t>
            </a:r>
          </a:p>
          <a:p>
            <a:endParaRPr lang="de-DE" sz="1400"/>
          </a:p>
        </p:txBody>
      </p:sp>
      <p:pic>
        <p:nvPicPr>
          <p:cNvPr id="2" name="Grafik 1" descr="Start Silhouette">
            <a:extLst>
              <a:ext uri="{FF2B5EF4-FFF2-40B4-BE49-F238E27FC236}">
                <a16:creationId xmlns:a16="http://schemas.microsoft.com/office/drawing/2014/main" id="{E05A5CF4-9931-87A0-AE03-1ACA0D7D4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3664" y="1852464"/>
            <a:ext cx="914400" cy="914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89254C1-B99F-D739-0C71-79350D22F397}"/>
              </a:ext>
            </a:extLst>
          </p:cNvPr>
          <p:cNvSpPr txBox="1"/>
          <p:nvPr/>
        </p:nvSpPr>
        <p:spPr>
          <a:xfrm>
            <a:off x="3419872" y="10603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Bauvolumen 100.000 €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A28911-40EA-0ED2-6FAA-2F817A725FC3}"/>
              </a:ext>
            </a:extLst>
          </p:cNvPr>
          <p:cNvSpPr txBox="1"/>
          <p:nvPr/>
        </p:nvSpPr>
        <p:spPr>
          <a:xfrm>
            <a:off x="359841" y="1217130"/>
            <a:ext cx="320404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Genehmigung</a:t>
            </a:r>
          </a:p>
          <a:p>
            <a:endParaRPr lang="de-DE"/>
          </a:p>
          <a:p>
            <a:r>
              <a:rPr lang="de-DE" sz="1600"/>
              <a:t>20.000 € Genehmigungsgrenze </a:t>
            </a:r>
            <a:r>
              <a:rPr lang="de-DE" sz="1600" b="1">
                <a:solidFill>
                  <a:srgbClr val="FF0000"/>
                </a:solidFill>
              </a:rPr>
              <a:t>√</a:t>
            </a:r>
          </a:p>
          <a:p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de-DE" sz="1600">
              <a:solidFill>
                <a:srgbClr val="4D4D4D"/>
              </a:solidFill>
            </a:endParaRPr>
          </a:p>
          <a:p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de-DE" sz="1600">
              <a:solidFill>
                <a:srgbClr val="4D4D4D"/>
              </a:solidFill>
            </a:endParaRPr>
          </a:p>
          <a:p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lang="de-DE" sz="1600"/>
              <a:t>Finanzierungskonzept </a:t>
            </a:r>
            <a:r>
              <a:rPr lang="de-DE" sz="1600" b="1">
                <a:solidFill>
                  <a:srgbClr val="FF0000"/>
                </a:solidFill>
              </a:rPr>
              <a:t>√</a:t>
            </a:r>
          </a:p>
          <a:p>
            <a:r>
              <a:rPr lang="de-DE" sz="1400"/>
              <a:t>(für das rote Gebäude selbst </a:t>
            </a:r>
            <a:r>
              <a:rPr lang="de-DE" sz="1400" u="sng"/>
              <a:t>und</a:t>
            </a:r>
            <a:r>
              <a:rPr lang="de-DE" sz="1400"/>
              <a:t> für anstehende Baumaßnahmen an den grünen und gelben Gebäuden)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558BDA-3A3A-4010-91F3-F2B987EB47DA}"/>
              </a:ext>
            </a:extLst>
          </p:cNvPr>
          <p:cNvSpPr txBox="1"/>
          <p:nvPr/>
        </p:nvSpPr>
        <p:spPr>
          <a:xfrm>
            <a:off x="5940152" y="1680572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Förderung</a:t>
            </a:r>
          </a:p>
          <a:p>
            <a:endParaRPr lang="de-DE" sz="1600"/>
          </a:p>
          <a:p>
            <a:r>
              <a:rPr lang="de-DE" sz="1600" b="1">
                <a:solidFill>
                  <a:schemeClr val="bg2"/>
                </a:solidFill>
              </a:rPr>
              <a:t>Baubeihilfe </a:t>
            </a:r>
            <a:r>
              <a:rPr lang="de-DE" sz="1600" b="1"/>
              <a:t>0 € </a:t>
            </a:r>
          </a:p>
          <a:p>
            <a:r>
              <a:rPr lang="de-DE" sz="1600" b="1">
                <a:solidFill>
                  <a:schemeClr val="bg2"/>
                </a:solidFill>
              </a:rPr>
              <a:t>Eigenanteil </a:t>
            </a:r>
            <a:r>
              <a:rPr lang="de-DE" sz="1600" b="1"/>
              <a:t>100.000 €</a:t>
            </a:r>
            <a:endParaRPr lang="de-DE" sz="1600">
              <a:solidFill>
                <a:schemeClr val="bg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0A4D13-249C-E737-9B0D-57AA81613F88}"/>
              </a:ext>
            </a:extLst>
          </p:cNvPr>
          <p:cNvSpPr txBox="1"/>
          <p:nvPr/>
        </p:nvSpPr>
        <p:spPr>
          <a:xfrm>
            <a:off x="359841" y="3173150"/>
            <a:ext cx="3060031" cy="106019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de-DE" kern="0"/>
          </a:p>
        </p:txBody>
      </p:sp>
    </p:spTree>
    <p:extLst>
      <p:ext uri="{BB962C8B-B14F-4D97-AF65-F5344CB8AC3E}">
        <p14:creationId xmlns:p14="http://schemas.microsoft.com/office/powerpoint/2010/main" val="2593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4889" y="60382"/>
            <a:ext cx="2855853" cy="339725"/>
          </a:xfrm>
        </p:spPr>
        <p:txBody>
          <a:bodyPr/>
          <a:lstStyle/>
          <a:p>
            <a:r>
              <a:rPr lang="de-DE" sz="1400"/>
              <a:t>Finanzierung rote Kirchen</a:t>
            </a:r>
          </a:p>
          <a:p>
            <a:endParaRPr lang="de-DE" sz="14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8788907-5BED-667D-A5EE-E6A05E4EFF3F}"/>
              </a:ext>
            </a:extLst>
          </p:cNvPr>
          <p:cNvSpPr txBox="1"/>
          <p:nvPr/>
        </p:nvSpPr>
        <p:spPr>
          <a:xfrm>
            <a:off x="2267744" y="10603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Finanzierung Baumaßnahme rote Kirche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41DE28-2AE2-C13B-40F0-5FC3FA9BC800}"/>
              </a:ext>
            </a:extLst>
          </p:cNvPr>
          <p:cNvSpPr txBox="1"/>
          <p:nvPr/>
        </p:nvSpPr>
        <p:spPr>
          <a:xfrm>
            <a:off x="395536" y="1708448"/>
            <a:ext cx="27363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Genehmigung</a:t>
            </a:r>
          </a:p>
          <a:p>
            <a:endParaRPr lang="de-DE"/>
          </a:p>
          <a:p>
            <a:r>
              <a:rPr lang="de-DE" sz="1600"/>
              <a:t>20.000 € Genehmigungsgrenze </a:t>
            </a:r>
            <a:r>
              <a:rPr lang="de-DE" sz="1600" b="1">
                <a:solidFill>
                  <a:srgbClr val="FF0000"/>
                </a:solidFill>
              </a:rPr>
              <a:t>√</a:t>
            </a:r>
          </a:p>
          <a:p>
            <a:endParaRPr lang="de-DE" sz="1600" b="1">
              <a:solidFill>
                <a:srgbClr val="FF0000"/>
              </a:solidFill>
            </a:endParaRPr>
          </a:p>
          <a:p>
            <a:r>
              <a:rPr lang="de-DE" sz="1600"/>
              <a:t>Finanzierungskonzept </a:t>
            </a:r>
            <a:r>
              <a:rPr lang="de-DE" sz="1600" b="1">
                <a:solidFill>
                  <a:srgbClr val="FF0000"/>
                </a:solidFill>
              </a:rPr>
              <a:t>√</a:t>
            </a:r>
          </a:p>
          <a:p>
            <a:r>
              <a:rPr lang="de-DE" sz="1400"/>
              <a:t>(für das rote Gebäude selbst </a:t>
            </a:r>
            <a:r>
              <a:rPr lang="de-DE" sz="1400" u="sng"/>
              <a:t>und</a:t>
            </a:r>
            <a:r>
              <a:rPr lang="de-DE" sz="1400"/>
              <a:t> für anstehende Baumaßnahmen an den grünen und gelben Gebäuden)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CDD341-7E3D-B35A-126B-190C92DC6271}"/>
              </a:ext>
            </a:extLst>
          </p:cNvPr>
          <p:cNvSpPr txBox="1"/>
          <p:nvPr/>
        </p:nvSpPr>
        <p:spPr>
          <a:xfrm>
            <a:off x="5898596" y="1708448"/>
            <a:ext cx="2633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Förderung</a:t>
            </a:r>
          </a:p>
          <a:p>
            <a:endParaRPr lang="de-DE" sz="1600"/>
          </a:p>
          <a:p>
            <a:r>
              <a:rPr lang="de-DE" sz="1600">
                <a:solidFill>
                  <a:schemeClr val="bg2"/>
                </a:solidFill>
              </a:rPr>
              <a:t>Baubeihilfe </a:t>
            </a:r>
            <a:r>
              <a:rPr lang="de-DE" sz="1600">
                <a:solidFill>
                  <a:srgbClr val="FF0000"/>
                </a:solidFill>
              </a:rPr>
              <a:t>Ø</a:t>
            </a:r>
          </a:p>
          <a:p>
            <a:endParaRPr lang="de-DE" sz="1600" b="1"/>
          </a:p>
          <a:p>
            <a:r>
              <a:rPr lang="de-DE" sz="1600" b="1">
                <a:solidFill>
                  <a:schemeClr val="bg2"/>
                </a:solidFill>
              </a:rPr>
              <a:t>Eigenkapital der KG:</a:t>
            </a:r>
            <a:br>
              <a:rPr lang="de-DE" sz="1600" b="1">
                <a:solidFill>
                  <a:schemeClr val="bg2"/>
                </a:solidFill>
              </a:rPr>
            </a:br>
            <a:r>
              <a:rPr lang="de-DE" sz="1400"/>
              <a:t>- SERL</a:t>
            </a:r>
          </a:p>
          <a:p>
            <a:r>
              <a:rPr lang="de-DE" sz="1400"/>
              <a:t>- Zuschüsse Dritter</a:t>
            </a:r>
          </a:p>
          <a:p>
            <a:r>
              <a:rPr lang="de-DE" sz="1400"/>
              <a:t>- Spenden</a:t>
            </a:r>
          </a:p>
          <a:p>
            <a:endParaRPr lang="de-DE" sz="1600" b="1"/>
          </a:p>
        </p:txBody>
      </p:sp>
      <p:pic>
        <p:nvPicPr>
          <p:cNvPr id="11" name="Grafik 10" descr="Kathedrale mit einfarbiger Füllung">
            <a:extLst>
              <a:ext uri="{FF2B5EF4-FFF2-40B4-BE49-F238E27FC236}">
                <a16:creationId xmlns:a16="http://schemas.microsoft.com/office/drawing/2014/main" id="{7599EEAF-4ECD-1D35-3851-B01363D95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8776" y="20405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8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46977" y="25878"/>
            <a:ext cx="2855853" cy="339725"/>
          </a:xfrm>
        </p:spPr>
        <p:txBody>
          <a:bodyPr/>
          <a:lstStyle/>
          <a:p>
            <a:r>
              <a:rPr lang="de-DE" sz="1800"/>
              <a:t>FAG-Zuweisung</a:t>
            </a:r>
          </a:p>
          <a:p>
            <a:endParaRPr lang="de-DE" sz="1800"/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32C324F0-572F-01AE-60F8-5D0C6D98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</p:spPr>
        <p:txBody>
          <a:bodyPr>
            <a:normAutofit fontScale="90000"/>
          </a:bodyPr>
          <a:lstStyle/>
          <a:p>
            <a:r>
              <a:rPr lang="de-DE"/>
              <a:t>Zuweisung nach FAG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29071B89-BE3F-35F0-D642-869DB66F6FD2}"/>
              </a:ext>
            </a:extLst>
          </p:cNvPr>
          <p:cNvSpPr txBox="1">
            <a:spLocks/>
          </p:cNvSpPr>
          <p:nvPr/>
        </p:nvSpPr>
        <p:spPr>
          <a:xfrm>
            <a:off x="539750" y="1781721"/>
            <a:ext cx="8353424" cy="2738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1346200" algn="l"/>
              </a:tabLst>
            </a:pPr>
            <a:r>
              <a:rPr lang="de-DE" kern="0">
                <a:solidFill>
                  <a:srgbClr val="4D4D4D"/>
                </a:solidFill>
              </a:rPr>
              <a:t>2021</a:t>
            </a:r>
            <a:r>
              <a:rPr lang="de-DE" b="0" kern="0">
                <a:solidFill>
                  <a:srgbClr val="4D4D4D"/>
                </a:solidFill>
              </a:rPr>
              <a:t>: 	Gebäudezuweisung nach FAG</a:t>
            </a:r>
          </a:p>
          <a:p>
            <a:pPr>
              <a:tabLst>
                <a:tab pos="1431925" algn="l"/>
              </a:tabLst>
            </a:pPr>
            <a:endParaRPr lang="de-DE" b="0" kern="0">
              <a:solidFill>
                <a:srgbClr val="4D4D4D"/>
              </a:solidFill>
            </a:endParaRPr>
          </a:p>
          <a:p>
            <a:pPr>
              <a:spcAft>
                <a:spcPts val="600"/>
              </a:spcAft>
              <a:tabLst>
                <a:tab pos="1431925" algn="l"/>
              </a:tabLst>
            </a:pPr>
            <a:r>
              <a:rPr lang="de-DE" kern="0">
                <a:solidFill>
                  <a:srgbClr val="4D4D4D"/>
                </a:solidFill>
              </a:rPr>
              <a:t>ab 2022</a:t>
            </a:r>
            <a:r>
              <a:rPr lang="de-DE" b="0" kern="0">
                <a:solidFill>
                  <a:srgbClr val="4D4D4D"/>
                </a:solidFill>
              </a:rPr>
              <a:t>: Wert der Gebäudezuweisung in § 4 eingeflossen</a:t>
            </a:r>
          </a:p>
          <a:p>
            <a:pPr marL="715963" indent="-285750">
              <a:buFont typeface="Wingdings" panose="05000000000000000000" pitchFamily="2" charset="2"/>
              <a:buChar char="à"/>
            </a:pPr>
            <a:r>
              <a:rPr lang="de-DE" b="0" kern="0">
                <a:solidFill>
                  <a:srgbClr val="4D4D4D"/>
                </a:solidFill>
                <a:sym typeface="Wingdings" panose="05000000000000000000" pitchFamily="2" charset="2"/>
              </a:rPr>
              <a:t> Festgeschriebene Werte als Berechnungsbasis</a:t>
            </a:r>
          </a:p>
          <a:p>
            <a:pPr marL="715963" indent="-285750">
              <a:buFont typeface="Wingdings" panose="05000000000000000000" pitchFamily="2" charset="2"/>
              <a:buChar char="à"/>
            </a:pPr>
            <a:r>
              <a:rPr lang="de-DE" b="0" kern="0">
                <a:solidFill>
                  <a:srgbClr val="4D4D4D"/>
                </a:solidFill>
                <a:sym typeface="Wingdings" panose="05000000000000000000" pitchFamily="2" charset="2"/>
              </a:rPr>
              <a:t> FAG wird durch die Festschreibung weitergewährt auch für Gebäude, die bereits aufgegeben sind</a:t>
            </a:r>
            <a:endParaRPr lang="de-DE" b="0" ker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6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802254" y="0"/>
            <a:ext cx="1932317" cy="452520"/>
          </a:xfrm>
        </p:spPr>
        <p:txBody>
          <a:bodyPr/>
          <a:lstStyle/>
          <a:p>
            <a:r>
              <a:rPr lang="de-DE" sz="1800"/>
              <a:t>SERL-RVO</a:t>
            </a:r>
          </a:p>
        </p:txBody>
      </p:sp>
      <p:pic>
        <p:nvPicPr>
          <p:cNvPr id="8" name="Grafik 7" descr="Ein Bild, das Text, Screenshot, parallel, Schrift enthält.&#10;&#10;Automatisch generierte Beschreibung">
            <a:extLst>
              <a:ext uri="{FF2B5EF4-FFF2-40B4-BE49-F238E27FC236}">
                <a16:creationId xmlns:a16="http://schemas.microsoft.com/office/drawing/2014/main" id="{4E66E4D6-664D-1B50-90EF-97463546BA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4359" r="19423" b="30420"/>
          <a:stretch/>
        </p:blipFill>
        <p:spPr>
          <a:xfrm>
            <a:off x="733244" y="452520"/>
            <a:ext cx="7366959" cy="43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5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7FEF6DB2-014C-F3E2-314D-677C090DB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29269"/>
            <a:ext cx="2376488" cy="225425"/>
          </a:xfrm>
        </p:spPr>
        <p:txBody>
          <a:bodyPr/>
          <a:lstStyle/>
          <a:p>
            <a:r>
              <a:rPr lang="de-DE" sz="1800"/>
              <a:t>Finanzieren</a:t>
            </a:r>
          </a:p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E192CB7-8C1F-7B19-A6C5-8CFDD06CBA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008" y="915988"/>
            <a:ext cx="8239167" cy="3565177"/>
          </a:xfrm>
        </p:spPr>
        <p:txBody>
          <a:bodyPr/>
          <a:lstStyle/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r>
              <a:rPr lang="de-DE"/>
              <a:t>Gibt es bis hierhin Fragen zur Finanzierung?</a:t>
            </a:r>
          </a:p>
          <a:p>
            <a:pPr marL="0" indent="0" algn="ctr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70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332377" y="1863242"/>
            <a:ext cx="6192688" cy="156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de-DE" sz="3000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Bauen und Finanzieren</a:t>
            </a:r>
            <a:br>
              <a:rPr lang="de-DE" sz="3000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de-DE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Das neue Baurecht ab 2024</a:t>
            </a:r>
          </a:p>
          <a:p>
            <a:pPr eaLnBrk="1" hangingPunct="1">
              <a:spcBef>
                <a:spcPct val="60000"/>
              </a:spcBef>
            </a:pPr>
            <a:endParaRPr lang="de-DE" b="1">
              <a:solidFill>
                <a:srgbClr val="005E80"/>
              </a:solidFill>
              <a:latin typeface="Trebuchet MS" pitchFamily="34" charset="0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60000"/>
              </a:spcBef>
            </a:pPr>
            <a:r>
              <a:rPr lang="de-DE" sz="1600" b="1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Kurzüberblick für Kirchengemeinderäte 16. und 18.01.2024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4444752"/>
            <a:ext cx="3312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>
                <a:solidFill>
                  <a:srgbClr val="005E80"/>
                </a:solidFill>
                <a:latin typeface="+mj-lt"/>
              </a:rPr>
              <a:t>© Copyright Ev. Landeskirche in Baden</a:t>
            </a:r>
          </a:p>
          <a:p>
            <a:r>
              <a:rPr lang="de-DE" sz="900" b="1">
                <a:solidFill>
                  <a:srgbClr val="005E80"/>
                </a:solidFill>
                <a:latin typeface="+mj-lt"/>
              </a:rPr>
              <a:t>16. und 18.1.2024 | Das neue Baurecht ab 2024 – Kurzüberblick für Kirchenälteste</a:t>
            </a:r>
          </a:p>
        </p:txBody>
      </p:sp>
    </p:spTree>
    <p:extLst>
      <p:ext uri="{BB962C8B-B14F-4D97-AF65-F5344CB8AC3E}">
        <p14:creationId xmlns:p14="http://schemas.microsoft.com/office/powerpoint/2010/main" val="2261908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916360"/>
            <a:ext cx="2251485" cy="3671515"/>
          </a:xfrm>
        </p:spPr>
        <p:txBody>
          <a:bodyPr/>
          <a:lstStyle/>
          <a:p>
            <a:br>
              <a:rPr lang="de-DE"/>
            </a:br>
            <a:r>
              <a:rPr lang="de-DE"/>
              <a:t>Klimaschutz-Gesetz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D310833E-CBEE-554A-58E3-B826E495101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079500" y="0"/>
            <a:ext cx="2376488" cy="22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11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kern="0" err="1"/>
              <a:t>KlimaschutzG</a:t>
            </a:r>
            <a:endParaRPr lang="de-DE" sz="1800" kern="0"/>
          </a:p>
        </p:txBody>
      </p:sp>
      <p:pic>
        <p:nvPicPr>
          <p:cNvPr id="9" name="Grafik 8" descr="Regenwald Silhouette">
            <a:extLst>
              <a:ext uri="{FF2B5EF4-FFF2-40B4-BE49-F238E27FC236}">
                <a16:creationId xmlns:a16="http://schemas.microsoft.com/office/drawing/2014/main" id="{AE0059EA-0987-710D-85D9-47BB1EFFD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397" y="2572544"/>
            <a:ext cx="914400" cy="914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43EA64A-53DD-F538-A6D6-627BD6E4B4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77" y="1126670"/>
            <a:ext cx="5356362" cy="34120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82C2432-D2F1-706C-5BB9-BE247E308686}"/>
              </a:ext>
            </a:extLst>
          </p:cNvPr>
          <p:cNvSpPr/>
          <p:nvPr/>
        </p:nvSpPr>
        <p:spPr>
          <a:xfrm>
            <a:off x="3102077" y="1126670"/>
            <a:ext cx="5356362" cy="341204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73E808D-43A6-36F9-AF72-CA31F11286F0}"/>
              </a:ext>
            </a:extLst>
          </p:cNvPr>
          <p:cNvSpPr/>
          <p:nvPr/>
        </p:nvSpPr>
        <p:spPr>
          <a:xfrm>
            <a:off x="3411794" y="694583"/>
            <a:ext cx="2482645" cy="232532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>
                    <a:lumMod val="75000"/>
                  </a:schemeClr>
                </a:solidFill>
              </a:rPr>
              <a:t>Blenden wir heute aus. </a:t>
            </a:r>
          </a:p>
        </p:txBody>
      </p:sp>
    </p:spTree>
    <p:extLst>
      <p:ext uri="{BB962C8B-B14F-4D97-AF65-F5344CB8AC3E}">
        <p14:creationId xmlns:p14="http://schemas.microsoft.com/office/powerpoint/2010/main" val="40308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916360"/>
            <a:ext cx="2251485" cy="3671515"/>
          </a:xfrm>
        </p:spPr>
        <p:txBody>
          <a:bodyPr/>
          <a:lstStyle/>
          <a:p>
            <a:br>
              <a:rPr lang="de-DE"/>
            </a:br>
            <a:r>
              <a:rPr lang="de-DE"/>
              <a:t>Klimaschutz-Gesetz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D310833E-CBEE-554A-58E3-B826E495101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079500" y="0"/>
            <a:ext cx="2376488" cy="22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11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kern="0" err="1"/>
              <a:t>KlimaschutzG</a:t>
            </a:r>
            <a:endParaRPr lang="de-DE" sz="1800" kern="0"/>
          </a:p>
        </p:txBody>
      </p:sp>
      <p:pic>
        <p:nvPicPr>
          <p:cNvPr id="9" name="Grafik 8" descr="Regenwald Silhouette">
            <a:extLst>
              <a:ext uri="{FF2B5EF4-FFF2-40B4-BE49-F238E27FC236}">
                <a16:creationId xmlns:a16="http://schemas.microsoft.com/office/drawing/2014/main" id="{AE0059EA-0987-710D-85D9-47BB1EFFD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397" y="2572544"/>
            <a:ext cx="914400" cy="914400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9C265C6-5932-3EDE-EB4D-AAA45750B566}"/>
              </a:ext>
            </a:extLst>
          </p:cNvPr>
          <p:cNvCxnSpPr/>
          <p:nvPr/>
        </p:nvCxnSpPr>
        <p:spPr>
          <a:xfrm>
            <a:off x="2782529" y="3996813"/>
            <a:ext cx="5746955" cy="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170313E2-08C6-DDAE-5D18-FB15280B2416}"/>
              </a:ext>
            </a:extLst>
          </p:cNvPr>
          <p:cNvSpPr txBox="1"/>
          <p:nvPr/>
        </p:nvSpPr>
        <p:spPr>
          <a:xfrm>
            <a:off x="2502310" y="3963527"/>
            <a:ext cx="67197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kern="0">
                <a:solidFill>
                  <a:schemeClr val="tx1">
                    <a:lumMod val="75000"/>
                  </a:schemeClr>
                </a:solidFill>
              </a:rPr>
              <a:t>Jetzt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600F296-33D3-7E8B-F7AC-65DAE5DFC8F3}"/>
              </a:ext>
            </a:extLst>
          </p:cNvPr>
          <p:cNvSpPr txBox="1"/>
          <p:nvPr/>
        </p:nvSpPr>
        <p:spPr>
          <a:xfrm>
            <a:off x="8126361" y="3996813"/>
            <a:ext cx="69762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kern="0">
                <a:solidFill>
                  <a:schemeClr val="tx1">
                    <a:lumMod val="75000"/>
                  </a:schemeClr>
                </a:solidFill>
              </a:rPr>
              <a:t>2040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DCD62EB3-5D4A-D51B-C96C-E14E4FFA9107}"/>
              </a:ext>
            </a:extLst>
          </p:cNvPr>
          <p:cNvCxnSpPr>
            <a:cxnSpLocks/>
          </p:cNvCxnSpPr>
          <p:nvPr/>
        </p:nvCxnSpPr>
        <p:spPr>
          <a:xfrm>
            <a:off x="2782529" y="984976"/>
            <a:ext cx="5648632" cy="2908598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FBB14208-970D-7DB4-2405-D0274AAA838E}"/>
              </a:ext>
            </a:extLst>
          </p:cNvPr>
          <p:cNvSpPr txBox="1"/>
          <p:nvPr/>
        </p:nvSpPr>
        <p:spPr>
          <a:xfrm>
            <a:off x="2684206" y="1668319"/>
            <a:ext cx="164690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kern="0">
                <a:solidFill>
                  <a:srgbClr val="C00000"/>
                </a:solidFill>
              </a:rPr>
              <a:t>CO2 um 95% reduzieren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25DF718-6044-265E-9B91-779FFFE6DC04}"/>
              </a:ext>
            </a:extLst>
          </p:cNvPr>
          <p:cNvCxnSpPr>
            <a:cxnSpLocks/>
          </p:cNvCxnSpPr>
          <p:nvPr/>
        </p:nvCxnSpPr>
        <p:spPr>
          <a:xfrm flipV="1">
            <a:off x="2782529" y="1853381"/>
            <a:ext cx="5642334" cy="2040193"/>
          </a:xfrm>
          <a:prstGeom prst="straightConnector1">
            <a:avLst/>
          </a:prstGeom>
          <a:ln w="730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165D87C3-9FF1-2D8B-CFFF-333384932842}"/>
              </a:ext>
            </a:extLst>
          </p:cNvPr>
          <p:cNvSpPr txBox="1"/>
          <p:nvPr/>
        </p:nvSpPr>
        <p:spPr>
          <a:xfrm>
            <a:off x="6649065" y="1305372"/>
            <a:ext cx="18804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kern="0">
                <a:solidFill>
                  <a:srgbClr val="92D050"/>
                </a:solidFill>
              </a:rPr>
              <a:t>Energieeffizienz verdoppeln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38AAC94-61F1-7E34-7AA0-C21449E5EF6B}"/>
              </a:ext>
            </a:extLst>
          </p:cNvPr>
          <p:cNvSpPr/>
          <p:nvPr/>
        </p:nvSpPr>
        <p:spPr>
          <a:xfrm>
            <a:off x="4375356" y="1515469"/>
            <a:ext cx="2133600" cy="204019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kern="0"/>
              <a:t>Für alle genutzten Gebäude, egal welche Ampelfarbe</a:t>
            </a:r>
          </a:p>
          <a:p>
            <a:pPr algn="ctr"/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18620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129" y="916806"/>
            <a:ext cx="2160935" cy="3671515"/>
          </a:xfrm>
        </p:spPr>
        <p:txBody>
          <a:bodyPr/>
          <a:lstStyle/>
          <a:p>
            <a:br>
              <a:rPr lang="de-DE"/>
            </a:br>
            <a:r>
              <a:rPr lang="de-DE"/>
              <a:t>Klimaschutz</a:t>
            </a:r>
            <a:br>
              <a:rPr lang="de-DE"/>
            </a:br>
            <a:r>
              <a:rPr lang="de-DE"/>
              <a:t>RVO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42796" y="1914985"/>
            <a:ext cx="6158501" cy="222951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de-DE">
                <a:solidFill>
                  <a:schemeClr val="accent6"/>
                </a:solidFill>
              </a:rPr>
              <a:t>Verbot fossiler Heizungen in allen Gebäudearten </a:t>
            </a:r>
            <a:br>
              <a:rPr lang="de-DE">
                <a:solidFill>
                  <a:schemeClr val="accent6"/>
                </a:solidFill>
              </a:rPr>
            </a:br>
            <a:r>
              <a:rPr lang="de-DE" b="0">
                <a:solidFill>
                  <a:schemeClr val="tx1"/>
                </a:solidFill>
                <a:sym typeface="Wingdings" panose="05000000000000000000" pitchFamily="2" charset="2"/>
              </a:rPr>
              <a:t> KNUT, Wärmepumpe, PV, Gebäudehülle …</a:t>
            </a:r>
            <a:endParaRPr lang="de-DE" b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600">
                <a:solidFill>
                  <a:schemeClr val="accent6"/>
                </a:solidFill>
              </a:rPr>
              <a:t>Mitfinanzierung Klimaschutzmaßnahmen für grüne Gebäude</a:t>
            </a:r>
            <a:br>
              <a:rPr lang="de-DE" sz="1600">
                <a:solidFill>
                  <a:schemeClr val="accent6"/>
                </a:solidFill>
              </a:rPr>
            </a:br>
            <a:r>
              <a:rPr lang="de-DE" sz="1600">
                <a:solidFill>
                  <a:schemeClr val="accent6"/>
                </a:solidFill>
                <a:sym typeface="Wingdings" panose="05000000000000000000" pitchFamily="2" charset="2"/>
              </a:rPr>
              <a:t> </a:t>
            </a:r>
            <a:r>
              <a:rPr lang="de-DE" sz="1600" b="0">
                <a:solidFill>
                  <a:schemeClr val="tx1"/>
                </a:solidFill>
              </a:rPr>
              <a:t>via </a:t>
            </a:r>
            <a:r>
              <a:rPr lang="de-DE" sz="1600" b="0" err="1">
                <a:solidFill>
                  <a:schemeClr val="tx1"/>
                </a:solidFill>
              </a:rPr>
              <a:t>BauFö</a:t>
            </a:r>
            <a:r>
              <a:rPr lang="de-DE" sz="1600" b="0">
                <a:solidFill>
                  <a:schemeClr val="tx1"/>
                </a:solidFill>
              </a:rPr>
              <a:t>-RVO und Klimaschutz-Förderprogramm</a:t>
            </a:r>
          </a:p>
          <a:p>
            <a:pPr>
              <a:spcAft>
                <a:spcPts val="1200"/>
              </a:spcAft>
            </a:pPr>
            <a:r>
              <a:rPr lang="de-DE" sz="1600">
                <a:solidFill>
                  <a:schemeClr val="accent6"/>
                </a:solidFill>
              </a:rPr>
              <a:t>Vorrang Sanierung vor Neubau</a:t>
            </a:r>
            <a:br>
              <a:rPr lang="de-DE" sz="1600" b="0"/>
            </a:br>
            <a:r>
              <a:rPr lang="de-DE" sz="1600" b="0">
                <a:sym typeface="Wingdings" panose="05000000000000000000" pitchFamily="2" charset="2"/>
              </a:rPr>
              <a:t> </a:t>
            </a:r>
            <a:r>
              <a:rPr lang="de-DE" sz="1600" b="0"/>
              <a:t>Betrachtung der Funktionalität &amp; Wirtschaftlichkeit </a:t>
            </a:r>
            <a:br>
              <a:rPr lang="de-DE" sz="1600" b="0"/>
            </a:br>
            <a:r>
              <a:rPr lang="de-DE" sz="1600" b="0"/>
              <a:t>über die </a:t>
            </a:r>
            <a:r>
              <a:rPr lang="de-DE" sz="1600">
                <a:solidFill>
                  <a:schemeClr val="tx2"/>
                </a:solidFill>
              </a:rPr>
              <a:t>Lebensdauer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D310833E-CBEE-554A-58E3-B826E495101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079500" y="0"/>
            <a:ext cx="2376488" cy="22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11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kern="0"/>
              <a:t>Klimaschutz-RVO</a:t>
            </a:r>
          </a:p>
        </p:txBody>
      </p:sp>
      <p:pic>
        <p:nvPicPr>
          <p:cNvPr id="9" name="Grafik 8" descr="Regenwald Silhouette">
            <a:extLst>
              <a:ext uri="{FF2B5EF4-FFF2-40B4-BE49-F238E27FC236}">
                <a16:creationId xmlns:a16="http://schemas.microsoft.com/office/drawing/2014/main" id="{AE0059EA-0987-710D-85D9-47BB1EFFD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397" y="2572544"/>
            <a:ext cx="914400" cy="914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5C89888-629B-CA3B-5EE3-1AC4FEFAD10A}"/>
              </a:ext>
            </a:extLst>
          </p:cNvPr>
          <p:cNvSpPr txBox="1"/>
          <p:nvPr/>
        </p:nvSpPr>
        <p:spPr>
          <a:xfrm>
            <a:off x="2442796" y="8761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solidFill>
                  <a:schemeClr val="accent6"/>
                </a:solidFill>
                <a:latin typeface="+mj-lt"/>
              </a:rPr>
              <a:t>Das Allerwesentliche</a:t>
            </a:r>
            <a:endParaRPr lang="de-DE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65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98072" y="915988"/>
            <a:ext cx="7995104" cy="3960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r>
              <a:rPr lang="de-DE" sz="4000">
                <a:solidFill>
                  <a:srgbClr val="005E80"/>
                </a:solidFill>
              </a:rPr>
              <a:t>Wir bauen wieder ….</a:t>
            </a:r>
          </a:p>
          <a:p>
            <a:pPr marL="0" indent="0" algn="ctr">
              <a:buNone/>
            </a:pPr>
            <a:br>
              <a:rPr lang="de-DE" sz="4000" b="0" kern="0">
                <a:solidFill>
                  <a:srgbClr val="005E80"/>
                </a:solidFill>
              </a:rPr>
            </a:br>
            <a:r>
              <a:rPr lang="de-DE" sz="3200" b="0" kern="0">
                <a:solidFill>
                  <a:srgbClr val="005E80"/>
                </a:solidFill>
              </a:rPr>
              <a:t>…</a:t>
            </a:r>
            <a:r>
              <a:rPr lang="de-DE" sz="3200" b="0">
                <a:solidFill>
                  <a:srgbClr val="005E80"/>
                </a:solidFill>
              </a:rPr>
              <a:t> mit Fokus auf ...</a:t>
            </a:r>
            <a:endParaRPr lang="de-DE" sz="3200" b="0" kern="0">
              <a:solidFill>
                <a:srgbClr val="005E80"/>
              </a:solidFill>
            </a:endParaRPr>
          </a:p>
          <a:p>
            <a:pPr marL="0" indent="0">
              <a:buNone/>
            </a:pPr>
            <a:endParaRPr lang="de-DE">
              <a:solidFill>
                <a:srgbClr val="005E8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67544" y="17592"/>
            <a:ext cx="2520504" cy="250696"/>
          </a:xfrm>
        </p:spPr>
        <p:txBody>
          <a:bodyPr/>
          <a:lstStyle/>
          <a:p>
            <a:r>
              <a:rPr lang="de-DE" sz="1800"/>
              <a:t>Planen und Bauen</a:t>
            </a:r>
          </a:p>
        </p:txBody>
      </p:sp>
    </p:spTree>
    <p:extLst>
      <p:ext uri="{BB962C8B-B14F-4D97-AF65-F5344CB8AC3E}">
        <p14:creationId xmlns:p14="http://schemas.microsoft.com/office/powerpoint/2010/main" val="4183677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35045" y="2185163"/>
            <a:ext cx="8139413" cy="22983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2000">
                <a:solidFill>
                  <a:srgbClr val="005E80"/>
                </a:solidFill>
              </a:rPr>
              <a:t>Fokus auf </a:t>
            </a:r>
            <a:r>
              <a:rPr lang="de-DE" sz="2800">
                <a:solidFill>
                  <a:srgbClr val="00B050"/>
                </a:solidFill>
              </a:rPr>
              <a:t>grüne</a:t>
            </a:r>
            <a:r>
              <a:rPr lang="de-DE" sz="2000">
                <a:solidFill>
                  <a:srgbClr val="005E80"/>
                </a:solidFill>
              </a:rPr>
              <a:t> Gebäude</a:t>
            </a:r>
          </a:p>
          <a:p>
            <a:pPr marL="0" indent="0">
              <a:buNone/>
            </a:pPr>
            <a:endParaRPr lang="de-DE">
              <a:solidFill>
                <a:srgbClr val="005E80"/>
              </a:solidFill>
            </a:endParaRPr>
          </a:p>
          <a:p>
            <a:pPr marL="0" indent="0">
              <a:buNone/>
            </a:pPr>
            <a:endParaRPr lang="de-DE">
              <a:solidFill>
                <a:srgbClr val="005E80"/>
              </a:solidFill>
            </a:endParaRPr>
          </a:p>
          <a:p>
            <a:pPr marL="0" indent="0">
              <a:buNone/>
            </a:pPr>
            <a:r>
              <a:rPr lang="de-DE">
                <a:solidFill>
                  <a:srgbClr val="005E80"/>
                </a:solidFill>
              </a:rPr>
              <a:t>- Alle Energie in grüne Gebäude (Beratung, Planung, Finanzierung, Umsetzung)</a:t>
            </a:r>
          </a:p>
          <a:p>
            <a:pPr marL="0" indent="0">
              <a:buNone/>
            </a:pPr>
            <a:r>
              <a:rPr lang="de-DE">
                <a:solidFill>
                  <a:srgbClr val="005E80"/>
                </a:solidFill>
              </a:rPr>
              <a:t>- gelbe Gebäude in Gebrauch halten</a:t>
            </a:r>
          </a:p>
          <a:p>
            <a:pPr marL="0" indent="0">
              <a:buNone/>
            </a:pPr>
            <a:r>
              <a:rPr lang="de-DE">
                <a:solidFill>
                  <a:srgbClr val="005E80"/>
                </a:solidFill>
              </a:rPr>
              <a:t>- Lösungen für rote Kirchen</a:t>
            </a:r>
          </a:p>
          <a:p>
            <a:pPr marL="0" indent="0">
              <a:buNone/>
            </a:pPr>
            <a:r>
              <a:rPr lang="de-DE">
                <a:solidFill>
                  <a:srgbClr val="005E80"/>
                </a:solidFill>
              </a:rPr>
              <a:t>- alles vor dem Hintergrund der Klimaneutralität bis 2040 </a:t>
            </a:r>
            <a:br>
              <a:rPr lang="de-DE">
                <a:solidFill>
                  <a:srgbClr val="005E80"/>
                </a:solidFill>
              </a:rPr>
            </a:br>
            <a:r>
              <a:rPr lang="de-DE">
                <a:solidFill>
                  <a:srgbClr val="005E80"/>
                </a:solidFill>
              </a:rPr>
              <a:t>  und begrenzter Ressourcen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807283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BFB12-1BFA-ED21-10D2-387BDF000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CF63F60-9D71-A157-268B-FEE569978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Gebäudetechnik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3DB38A2-9C4A-404F-D59A-751D94FAF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296" y="915988"/>
            <a:ext cx="3498503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</a:pPr>
            <a:r>
              <a:rPr lang="de-DE" sz="3600" b="1">
                <a:solidFill>
                  <a:srgbClr val="005E80"/>
                </a:solidFill>
                <a:latin typeface="Trebuchet MS"/>
                <a:cs typeface="Times New Roman"/>
              </a:rPr>
              <a:t>Sanierung „</a:t>
            </a:r>
            <a:r>
              <a:rPr lang="de-DE" sz="3600" b="1" err="1">
                <a:solidFill>
                  <a:srgbClr val="005E80"/>
                </a:solidFill>
                <a:latin typeface="Trebuchet MS"/>
                <a:cs typeface="Times New Roman"/>
              </a:rPr>
              <a:t>Nt</a:t>
            </a:r>
            <a:r>
              <a:rPr lang="de-DE" sz="3600" b="1" baseline="-25000" err="1">
                <a:solidFill>
                  <a:srgbClr val="005E80"/>
                </a:solidFill>
                <a:latin typeface="Trebuchet MS"/>
                <a:cs typeface="Times New Roman"/>
              </a:rPr>
              <a:t>ready</a:t>
            </a:r>
            <a:r>
              <a:rPr lang="de-DE" sz="3600" b="1">
                <a:solidFill>
                  <a:srgbClr val="005E80"/>
                </a:solidFill>
                <a:latin typeface="Trebuchet MS"/>
                <a:cs typeface="Times New Roman"/>
              </a:rPr>
              <a:t>“</a:t>
            </a:r>
          </a:p>
          <a:p>
            <a:pPr>
              <a:spcBef>
                <a:spcPct val="60000"/>
              </a:spcBef>
            </a:pPr>
            <a:r>
              <a:rPr lang="de-DE" sz="2400" b="1">
                <a:solidFill>
                  <a:srgbClr val="005E80"/>
                </a:solidFill>
                <a:latin typeface="Trebuchet MS"/>
                <a:cs typeface="Times New Roman"/>
                <a:sym typeface="Wingdings" panose="05000000000000000000" pitchFamily="2" charset="2"/>
              </a:rPr>
              <a:t> </a:t>
            </a:r>
            <a:r>
              <a:rPr lang="de-DE" sz="2400" b="1">
                <a:solidFill>
                  <a:srgbClr val="005E80"/>
                </a:solidFill>
                <a:latin typeface="Trebuchet MS"/>
                <a:cs typeface="Times New Roman"/>
              </a:rPr>
              <a:t>Gebäude fit machen für Wärmepumpen</a:t>
            </a:r>
          </a:p>
        </p:txBody>
      </p:sp>
      <p:sp>
        <p:nvSpPr>
          <p:cNvPr id="8" name="Textfeld 3">
            <a:extLst>
              <a:ext uri="{FF2B5EF4-FFF2-40B4-BE49-F238E27FC236}">
                <a16:creationId xmlns:a16="http://schemas.microsoft.com/office/drawing/2014/main" id="{58A08C99-C049-2D36-0729-96CDC41786A8}"/>
              </a:ext>
            </a:extLst>
          </p:cNvPr>
          <p:cNvSpPr txBox="1"/>
          <p:nvPr/>
        </p:nvSpPr>
        <p:spPr>
          <a:xfrm>
            <a:off x="4947828" y="3791395"/>
            <a:ext cx="4587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Kaltenbach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3D08106F-6176-BCE1-DA3E-1B56B7936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5" y="606384"/>
            <a:ext cx="4585321" cy="325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5">
            <a:extLst>
              <a:ext uri="{FF2B5EF4-FFF2-40B4-BE49-F238E27FC236}">
                <a16:creationId xmlns:a16="http://schemas.microsoft.com/office/drawing/2014/main" id="{6834E3B9-ACB6-0768-BC60-020B094323BF}"/>
              </a:ext>
            </a:extLst>
          </p:cNvPr>
          <p:cNvSpPr txBox="1"/>
          <p:nvPr/>
        </p:nvSpPr>
        <p:spPr>
          <a:xfrm>
            <a:off x="430946" y="3966192"/>
            <a:ext cx="5497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Pfarr-/Gemeindehaus/Kita Würm </a:t>
            </a:r>
          </a:p>
        </p:txBody>
      </p:sp>
    </p:spTree>
    <p:extLst>
      <p:ext uri="{BB962C8B-B14F-4D97-AF65-F5344CB8AC3E}">
        <p14:creationId xmlns:p14="http://schemas.microsoft.com/office/powerpoint/2010/main" val="23659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31F16-65B4-6406-BDCB-5F5DBFF5D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C3DA565-5268-3424-7380-164E1F3C3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Photovoltaik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2750684-FC29-98E9-B3ED-8DEFB1D84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269" y="753528"/>
            <a:ext cx="41022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</a:pPr>
            <a:r>
              <a:rPr lang="de-DE" sz="2400" b="1">
                <a:solidFill>
                  <a:srgbClr val="005E80"/>
                </a:solidFill>
                <a:latin typeface="Trebuchet MS"/>
                <a:cs typeface="Times New Roman"/>
              </a:rPr>
              <a:t> </a:t>
            </a:r>
            <a:r>
              <a:rPr lang="de-DE" sz="3600" b="1">
                <a:solidFill>
                  <a:srgbClr val="005E80"/>
                </a:solidFill>
                <a:latin typeface="Trebuchet MS"/>
                <a:cs typeface="Times New Roman"/>
              </a:rPr>
              <a:t>Photovoltaik (PV)</a:t>
            </a:r>
          </a:p>
        </p:txBody>
      </p:sp>
      <p:sp>
        <p:nvSpPr>
          <p:cNvPr id="8" name="Textfeld 3">
            <a:extLst>
              <a:ext uri="{FF2B5EF4-FFF2-40B4-BE49-F238E27FC236}">
                <a16:creationId xmlns:a16="http://schemas.microsoft.com/office/drawing/2014/main" id="{703A32FF-139B-DF1F-7D82-AD19F3B64573}"/>
              </a:ext>
            </a:extLst>
          </p:cNvPr>
          <p:cNvSpPr txBox="1"/>
          <p:nvPr/>
        </p:nvSpPr>
        <p:spPr>
          <a:xfrm>
            <a:off x="4947828" y="3791395"/>
            <a:ext cx="4587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Kaltenbach</a:t>
            </a:r>
          </a:p>
        </p:txBody>
      </p:sp>
      <p:pic>
        <p:nvPicPr>
          <p:cNvPr id="3" name="Picture 4" descr="Ev. Bergkirche - Schönau - Badische Zeitung TICKET">
            <a:extLst>
              <a:ext uri="{FF2B5EF4-FFF2-40B4-BE49-F238E27FC236}">
                <a16:creationId xmlns:a16="http://schemas.microsoft.com/office/drawing/2014/main" id="{C34BE3D5-1F31-776A-9CA3-461EF4010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0" y="630385"/>
            <a:ext cx="4447948" cy="33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97B90C81-8219-3D6C-8DA4-6403EB207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747" y="1563688"/>
            <a:ext cx="3894745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de-DE" b="1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Dächer ausstatten mit der KSE</a:t>
            </a:r>
            <a:r>
              <a:rPr lang="de-DE" b="1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> als „Rundum-Sorglos-Paket“</a:t>
            </a:r>
          </a:p>
          <a:p>
            <a:pPr eaLnBrk="1" hangingPunct="1">
              <a:spcBef>
                <a:spcPct val="60000"/>
              </a:spcBef>
            </a:pPr>
            <a:r>
              <a:rPr lang="de-DE" b="1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> </a:t>
            </a:r>
            <a:br>
              <a:rPr lang="de-DE" b="1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de-DE" b="1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>(oder von der Gemeinde komplett selbst organisiert und finanziert)</a:t>
            </a:r>
          </a:p>
        </p:txBody>
      </p:sp>
    </p:spTree>
    <p:extLst>
      <p:ext uri="{BB962C8B-B14F-4D97-AF65-F5344CB8AC3E}">
        <p14:creationId xmlns:p14="http://schemas.microsoft.com/office/powerpoint/2010/main" val="2948583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6814D-1274-7946-27D6-D8DF1E243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313AF92-1E88-1D0F-1F99-D549E3957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Temperierung für Kirchen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8BE1F33-D434-FFBE-8D2B-28020B199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71" y="3931398"/>
            <a:ext cx="83888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</a:pPr>
            <a:r>
              <a:rPr lang="de-DE" sz="3600" b="1">
                <a:solidFill>
                  <a:srgbClr val="005E80"/>
                </a:solidFill>
                <a:latin typeface="Trebuchet MS"/>
                <a:cs typeface="Times New Roman"/>
              </a:rPr>
              <a:t> </a:t>
            </a:r>
            <a:r>
              <a:rPr lang="de-DE" sz="2400" b="1">
                <a:solidFill>
                  <a:srgbClr val="005E80"/>
                </a:solidFill>
                <a:latin typeface="Trebuchet MS"/>
                <a:cs typeface="Times New Roman"/>
              </a:rPr>
              <a:t>KNUT für Kirchen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8E7191E-CBA4-C9C6-1531-21354689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30" y="4456360"/>
            <a:ext cx="7811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de-DE" b="1" u="sng" err="1">
                <a:solidFill>
                  <a:schemeClr val="tx2"/>
                </a:solidFill>
                <a:latin typeface="Trebuchet MS"/>
                <a:cs typeface="Times New Roman"/>
              </a:rPr>
              <a:t>K</a:t>
            </a:r>
            <a:r>
              <a:rPr lang="de-DE" b="1" err="1">
                <a:solidFill>
                  <a:schemeClr val="tx2"/>
                </a:solidFill>
                <a:latin typeface="Trebuchet MS"/>
                <a:cs typeface="Times New Roman"/>
              </a:rPr>
              <a:t>örper</a:t>
            </a:r>
            <a:r>
              <a:rPr lang="de-DE" b="1" u="sng" err="1">
                <a:solidFill>
                  <a:schemeClr val="tx2"/>
                </a:solidFill>
                <a:latin typeface="Trebuchet MS"/>
                <a:cs typeface="Times New Roman"/>
              </a:rPr>
              <a:t>N</a:t>
            </a:r>
            <a:r>
              <a:rPr lang="de-DE" b="1" err="1">
                <a:solidFill>
                  <a:schemeClr val="tx2"/>
                </a:solidFill>
                <a:latin typeface="Trebuchet MS"/>
                <a:cs typeface="Times New Roman"/>
              </a:rPr>
              <a:t>ahe</a:t>
            </a:r>
            <a:r>
              <a:rPr lang="de-DE" b="1" u="sng" err="1">
                <a:solidFill>
                  <a:schemeClr val="tx2"/>
                </a:solidFill>
                <a:latin typeface="Trebuchet MS"/>
                <a:cs typeface="Times New Roman"/>
              </a:rPr>
              <a:t>U</a:t>
            </a:r>
            <a:r>
              <a:rPr lang="de-DE" b="1" err="1">
                <a:solidFill>
                  <a:schemeClr val="tx2"/>
                </a:solidFill>
                <a:latin typeface="Trebuchet MS"/>
                <a:cs typeface="Times New Roman"/>
              </a:rPr>
              <a:t>mfeld</a:t>
            </a:r>
            <a:r>
              <a:rPr lang="de-DE" b="1" u="sng" err="1">
                <a:solidFill>
                  <a:schemeClr val="tx2"/>
                </a:solidFill>
                <a:latin typeface="Trebuchet MS"/>
                <a:cs typeface="Times New Roman"/>
              </a:rPr>
              <a:t>T</a:t>
            </a:r>
            <a:r>
              <a:rPr lang="de-DE" b="1" err="1">
                <a:solidFill>
                  <a:schemeClr val="tx2"/>
                </a:solidFill>
                <a:latin typeface="Trebuchet MS"/>
                <a:cs typeface="Times New Roman"/>
              </a:rPr>
              <a:t>emperierung</a:t>
            </a:r>
            <a:r>
              <a:rPr lang="de-DE" b="1">
                <a:solidFill>
                  <a:schemeClr val="tx2"/>
                </a:solidFill>
                <a:latin typeface="Trebuchet MS"/>
                <a:cs typeface="Times New Roman"/>
              </a:rPr>
              <a:t> mit Infrarot-Wärme </a:t>
            </a:r>
            <a:endParaRPr lang="de-DE">
              <a:solidFill>
                <a:schemeClr val="tx2"/>
              </a:solidFill>
            </a:endParaRPr>
          </a:p>
        </p:txBody>
      </p:sp>
      <p:pic>
        <p:nvPicPr>
          <p:cNvPr id="4" name="Grafik 3" descr="Ein Bild, das Im Haus, Mobiliar, Kirche, Gang enthält.&#10;&#10;Automatisch generierte Beschreibung">
            <a:extLst>
              <a:ext uri="{FF2B5EF4-FFF2-40B4-BE49-F238E27FC236}">
                <a16:creationId xmlns:a16="http://schemas.microsoft.com/office/drawing/2014/main" id="{6C52D3E3-67C3-F71B-66D1-BF3FBC615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1" y="636415"/>
            <a:ext cx="4242390" cy="2830878"/>
          </a:xfrm>
          <a:prstGeom prst="rect">
            <a:avLst/>
          </a:prstGeom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C7E86398-17FC-E8D4-632A-88D7040D6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04" y="3500348"/>
            <a:ext cx="25747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de-DE" sz="1600" b="1">
                <a:solidFill>
                  <a:srgbClr val="005E80"/>
                </a:solidFill>
                <a:latin typeface="Trebuchet MS"/>
                <a:cs typeface="Times New Roman"/>
              </a:rPr>
              <a:t>Sitzbankauflagenheizung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8450BA3-FE2F-EE77-BFD6-BFCD582D9B3B}"/>
              </a:ext>
            </a:extLst>
          </p:cNvPr>
          <p:cNvGrpSpPr/>
          <p:nvPr/>
        </p:nvGrpSpPr>
        <p:grpSpPr>
          <a:xfrm>
            <a:off x="4544589" y="636414"/>
            <a:ext cx="4240751" cy="2829787"/>
            <a:chOff x="3773600" y="977830"/>
            <a:chExt cx="3543076" cy="2362052"/>
          </a:xfrm>
        </p:grpSpPr>
        <p:pic>
          <p:nvPicPr>
            <p:cNvPr id="12" name="Grafik 11" descr="Ein Bild, das Boden, hölzern enthält.&#10;&#10;Automatisch generierte Beschreibung">
              <a:extLst>
                <a:ext uri="{FF2B5EF4-FFF2-40B4-BE49-F238E27FC236}">
                  <a16:creationId xmlns:a16="http://schemas.microsoft.com/office/drawing/2014/main" id="{D6274593-AB4B-6243-4462-D3168710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44" y="1273088"/>
              <a:ext cx="2362050" cy="1771538"/>
            </a:xfrm>
            <a:prstGeom prst="rect">
              <a:avLst/>
            </a:prstGeom>
          </p:spPr>
        </p:pic>
        <p:pic>
          <p:nvPicPr>
            <p:cNvPr id="14" name="Grafik 13" descr="Ein Bild, das Text, Im Haus enthält.&#10;&#10;Automatisch generierte Beschreibung">
              <a:extLst>
                <a:ext uri="{FF2B5EF4-FFF2-40B4-BE49-F238E27FC236}">
                  <a16:creationId xmlns:a16="http://schemas.microsoft.com/office/drawing/2014/main" id="{8FA32A9C-E6C4-6FDA-0F77-85237048B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49881" y="1273087"/>
              <a:ext cx="2362052" cy="1771538"/>
            </a:xfrm>
            <a:prstGeom prst="rect">
              <a:avLst/>
            </a:prstGeom>
          </p:spPr>
        </p:pic>
      </p:grpSp>
      <p:sp>
        <p:nvSpPr>
          <p:cNvPr id="24" name="Text Box 6">
            <a:extLst>
              <a:ext uri="{FF2B5EF4-FFF2-40B4-BE49-F238E27FC236}">
                <a16:creationId xmlns:a16="http://schemas.microsoft.com/office/drawing/2014/main" id="{509F2F32-891E-5D8E-58B3-5707873F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742" y="3552302"/>
            <a:ext cx="25747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de-DE" sz="1600" b="1">
                <a:solidFill>
                  <a:srgbClr val="005E80"/>
                </a:solidFill>
                <a:latin typeface="Trebuchet MS"/>
                <a:cs typeface="Times New Roman"/>
              </a:rPr>
              <a:t>Sitzkissen mit Heizung</a:t>
            </a:r>
          </a:p>
        </p:txBody>
      </p:sp>
    </p:spTree>
    <p:extLst>
      <p:ext uri="{BB962C8B-B14F-4D97-AF65-F5344CB8AC3E}">
        <p14:creationId xmlns:p14="http://schemas.microsoft.com/office/powerpoint/2010/main" val="123377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67E50-0311-BF65-CB61-3CE34AF83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604A90-350D-49B7-3782-63C1FE83A0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2049" y="32432"/>
            <a:ext cx="2654101" cy="2655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1800"/>
              <a:t>Sanierungsgesamtplan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27BBF9C-2903-8888-33C8-1A00C6B6A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69" y="1417973"/>
            <a:ext cx="6572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de-DE" b="1">
                <a:solidFill>
                  <a:srgbClr val="005E80"/>
                </a:solidFill>
                <a:latin typeface="Trebuchet MS"/>
                <a:cs typeface="Times New Roman"/>
              </a:rPr>
              <a:t>… mit Plan und Musterprozessen klimaneutral werden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824A804C-DB93-7C98-BB9D-B32D8469065A}"/>
              </a:ext>
            </a:extLst>
          </p:cNvPr>
          <p:cNvSpPr txBox="1">
            <a:spLocks/>
          </p:cNvSpPr>
          <p:nvPr/>
        </p:nvSpPr>
        <p:spPr>
          <a:xfrm>
            <a:off x="419850" y="2316319"/>
            <a:ext cx="8499854" cy="22805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63550" indent="-46355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de-DE" kern="0"/>
              <a:t>Idee für einen Sanierungsgesamtplan</a:t>
            </a:r>
          </a:p>
          <a:p>
            <a:pPr marL="0" indent="0"/>
            <a:endParaRPr lang="de-DE" kern="0"/>
          </a:p>
          <a:p>
            <a:pPr marL="213995" indent="-213995">
              <a:buFontTx/>
              <a:buChar char="-"/>
            </a:pPr>
            <a:r>
              <a:rPr lang="de-DE" b="0" kern="0"/>
              <a:t>Gruppierung aller grünen Gebäude in vier Zeitfenster (4x4 Jahre bis 2040)</a:t>
            </a:r>
          </a:p>
          <a:p>
            <a:pPr marL="213995" indent="-213995">
              <a:buFontTx/>
              <a:buChar char="-"/>
            </a:pPr>
            <a:r>
              <a:rPr lang="de-DE" b="0" kern="0"/>
              <a:t>Pro-aktiver Vorschlag an Kirchenbezirke</a:t>
            </a:r>
          </a:p>
          <a:p>
            <a:pPr marL="213995" indent="-213995">
              <a:buFontTx/>
              <a:buChar char="-"/>
            </a:pPr>
            <a:r>
              <a:rPr lang="de-DE" b="0" kern="0"/>
              <a:t>Rückmeldung (ja/nein/Vorziehen/</a:t>
            </a:r>
            <a:r>
              <a:rPr lang="de-DE" b="0" kern="0" err="1"/>
              <a:t>Nachhintenschieben</a:t>
            </a:r>
            <a:r>
              <a:rPr lang="de-DE" b="0" kern="0"/>
              <a:t> etc.)</a:t>
            </a:r>
          </a:p>
          <a:p>
            <a:pPr marL="213995" indent="-213995">
              <a:buFontTx/>
              <a:buChar char="-"/>
            </a:pPr>
            <a:r>
              <a:rPr lang="de-DE" b="0" kern="0"/>
              <a:t>Aufsetzen von Musterprozessen, wo immer möglich (PV/KNUT/…)</a:t>
            </a:r>
          </a:p>
          <a:p>
            <a:pPr marL="213995" indent="-213995">
              <a:buFontTx/>
              <a:buChar char="-"/>
            </a:pPr>
            <a:r>
              <a:rPr lang="de-DE" b="0" kern="0"/>
              <a:t>wir probieren diesen Ansatz gerade aus, an den hellgrünen Kirchen der Stiftung Schönau</a:t>
            </a:r>
            <a:endParaRPr lang="de-DE" sz="1350" b="0" kern="0"/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FC724619-8F3C-7838-EE94-5458DBB0C6FE}"/>
              </a:ext>
            </a:extLst>
          </p:cNvPr>
          <p:cNvSpPr txBox="1">
            <a:spLocks/>
          </p:cNvSpPr>
          <p:nvPr/>
        </p:nvSpPr>
        <p:spPr>
          <a:xfrm>
            <a:off x="1662571" y="2408226"/>
            <a:ext cx="3659708" cy="328637"/>
          </a:xfrm>
          <a:prstGeom prst="rect">
            <a:avLst/>
          </a:prstGeom>
        </p:spPr>
        <p:txBody>
          <a:bodyPr/>
          <a:lstStyle>
            <a:lvl1pPr marL="463550" indent="-46355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endParaRPr lang="de-DE" sz="1350" b="0" kern="0"/>
          </a:p>
          <a:p>
            <a:pPr marL="0" indent="0"/>
            <a:endParaRPr lang="de-DE" sz="1350" kern="0"/>
          </a:p>
          <a:p>
            <a:pPr marL="0" indent="0"/>
            <a:endParaRPr lang="de-DE" sz="1350" kern="0"/>
          </a:p>
          <a:p>
            <a:pPr marL="0" indent="0"/>
            <a:endParaRPr lang="de-DE" sz="1350" kern="0"/>
          </a:p>
        </p:txBody>
      </p:sp>
    </p:spTree>
    <p:extLst>
      <p:ext uri="{BB962C8B-B14F-4D97-AF65-F5344CB8AC3E}">
        <p14:creationId xmlns:p14="http://schemas.microsoft.com/office/powerpoint/2010/main" val="107324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67E50-0311-BF65-CB61-3CE34AF83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604A90-350D-49B7-3782-63C1FE83A0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2049" y="32432"/>
            <a:ext cx="2654101" cy="2655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1800"/>
              <a:t>Kontakt und Info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944ADA40-8CA1-6BCF-FA63-29DEB3D51D0F}"/>
              </a:ext>
            </a:extLst>
          </p:cNvPr>
          <p:cNvSpPr txBox="1">
            <a:spLocks/>
          </p:cNvSpPr>
          <p:nvPr/>
        </p:nvSpPr>
        <p:spPr>
          <a:xfrm>
            <a:off x="751602" y="1831170"/>
            <a:ext cx="7787337" cy="2570109"/>
          </a:xfrm>
          <a:prstGeom prst="rect">
            <a:avLst/>
          </a:prstGeom>
        </p:spPr>
        <p:txBody>
          <a:bodyPr/>
          <a:lstStyle>
            <a:lvl1pPr marL="463550" indent="-46355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de-DE" sz="1500" kern="0">
                <a:solidFill>
                  <a:schemeClr val="tx2"/>
                </a:solidFill>
              </a:rPr>
              <a:t>Evangelischer Oberkirchenrat</a:t>
            </a:r>
            <a:br>
              <a:rPr lang="de-DE" sz="1500" kern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500" kern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Infothek Gebäude und Bauen</a:t>
            </a:r>
            <a:br>
              <a:rPr lang="de-DE" sz="1500" kern="0">
                <a:solidFill>
                  <a:schemeClr val="tx2"/>
                </a:solidFill>
              </a:rPr>
            </a:br>
            <a:r>
              <a:rPr lang="de-DE" sz="1500" kern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 </a:t>
            </a:r>
            <a:r>
              <a:rPr lang="de-DE" sz="1500" kern="0" err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Kirche.der.vielen.Ideen</a:t>
            </a:r>
            <a:endParaRPr lang="de-DE" sz="1500" kern="0">
              <a:solidFill>
                <a:schemeClr val="tx2"/>
              </a:solidFill>
            </a:endParaRPr>
          </a:p>
          <a:p>
            <a:pPr marL="0" indent="0"/>
            <a:br>
              <a:rPr lang="de-DE" sz="1350" b="0" kern="0"/>
            </a:br>
            <a:br>
              <a:rPr lang="de-DE" sz="1350" b="0" kern="0"/>
            </a:br>
            <a:endParaRPr lang="de-DE" sz="1350" kern="0"/>
          </a:p>
          <a:p>
            <a:pPr marL="0" indent="0"/>
            <a:r>
              <a:rPr lang="de-DE" sz="1350" b="0" kern="0"/>
              <a:t>Vielen Dank für Ihre Aufmerksamkeit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63C97F3-9DC2-24EA-127A-B46208101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24" y="1831170"/>
            <a:ext cx="727904" cy="73481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430B761D-9D6A-C784-30D5-4AB801062CAB}"/>
              </a:ext>
            </a:extLst>
          </p:cNvPr>
          <p:cNvSpPr/>
          <p:nvPr/>
        </p:nvSpPr>
        <p:spPr>
          <a:xfrm>
            <a:off x="6618468" y="1849066"/>
            <a:ext cx="1854557" cy="69545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Muster, Quadrat, Symmetrie, Design enthält.&#10;&#10;Automatisch generierte Beschreibung">
            <a:extLst>
              <a:ext uri="{FF2B5EF4-FFF2-40B4-BE49-F238E27FC236}">
                <a16:creationId xmlns:a16="http://schemas.microsoft.com/office/drawing/2014/main" id="{81663789-D237-D941-63E3-2B16EAF1B0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79" y="1849066"/>
            <a:ext cx="695459" cy="6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9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67544" y="17592"/>
            <a:ext cx="2520504" cy="250696"/>
          </a:xfrm>
        </p:spPr>
        <p:txBody>
          <a:bodyPr/>
          <a:lstStyle/>
          <a:p>
            <a:r>
              <a:rPr lang="de-DE" sz="1800"/>
              <a:t>Inhalt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EA27D52-8A1A-B7D1-7E16-42E0ED26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29" y="2345677"/>
            <a:ext cx="6192688" cy="21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60000"/>
              </a:spcBef>
              <a:buAutoNum type="arabicPeriod"/>
            </a:pPr>
            <a:r>
              <a:rPr lang="de-DE" b="1">
                <a:solidFill>
                  <a:srgbClr val="005E80"/>
                </a:solidFill>
                <a:latin typeface="Trebuchet MS"/>
                <a:cs typeface="Times New Roman"/>
              </a:rPr>
              <a:t>Wo kommen wir her – wo stehen wir heute?</a:t>
            </a:r>
            <a:endParaRPr lang="de-DE"/>
          </a:p>
          <a:p>
            <a:pPr marL="342900" indent="-342900">
              <a:spcBef>
                <a:spcPct val="60000"/>
              </a:spcBef>
              <a:buAutoNum type="arabicPeriod"/>
            </a:pPr>
            <a:r>
              <a:rPr lang="de-DE" b="1">
                <a:solidFill>
                  <a:srgbClr val="005E80"/>
                </a:solidFill>
                <a:latin typeface="Trebuchet MS"/>
                <a:cs typeface="Times New Roman"/>
              </a:rPr>
              <a:t>Rahmenbedingungen fürs Bauen</a:t>
            </a:r>
            <a:endParaRPr lang="de-DE" b="1">
              <a:solidFill>
                <a:srgbClr val="005E80"/>
              </a:solidFill>
              <a:latin typeface="Trebuchet MS" pitchFamily="34" charset="0"/>
              <a:cs typeface="Times New Roman" pitchFamily="18" charset="0"/>
            </a:endParaRPr>
          </a:p>
          <a:p>
            <a:pPr marL="342900" indent="-342900">
              <a:spcBef>
                <a:spcPct val="60000"/>
              </a:spcBef>
              <a:buAutoNum type="arabicPeriod"/>
            </a:pPr>
            <a:r>
              <a:rPr lang="de-DE" b="1">
                <a:solidFill>
                  <a:srgbClr val="005E80"/>
                </a:solidFill>
                <a:latin typeface="Trebuchet MS"/>
                <a:cs typeface="Times New Roman"/>
              </a:rPr>
              <a:t>Rahmenbedingungen für die Finanzierung</a:t>
            </a:r>
            <a:endParaRPr lang="de-DE" b="1">
              <a:solidFill>
                <a:srgbClr val="005E80"/>
              </a:solidFill>
              <a:latin typeface="Trebuchet MS" pitchFamily="34" charset="0"/>
              <a:cs typeface="Times New Roman" pitchFamily="18" charset="0"/>
            </a:endParaRPr>
          </a:p>
          <a:p>
            <a:pPr marL="342900" indent="-342900">
              <a:spcBef>
                <a:spcPct val="60000"/>
              </a:spcBef>
              <a:buAutoNum type="arabicPeriod"/>
            </a:pPr>
            <a:r>
              <a:rPr lang="de-DE" b="1">
                <a:solidFill>
                  <a:srgbClr val="005E80"/>
                </a:solidFill>
                <a:latin typeface="Trebuchet MS"/>
                <a:cs typeface="Times New Roman"/>
              </a:rPr>
              <a:t>Wie in Zukunft gebaut wird</a:t>
            </a:r>
            <a:endParaRPr lang="de-DE" b="1">
              <a:solidFill>
                <a:srgbClr val="005E80"/>
              </a:solidFill>
              <a:latin typeface="Trebuchet MS" pitchFamily="34" charset="0"/>
              <a:cs typeface="Times New Roman" pitchFamily="18" charset="0"/>
            </a:endParaRPr>
          </a:p>
          <a:p>
            <a:pPr marL="342900" indent="-342900">
              <a:spcBef>
                <a:spcPct val="60000"/>
              </a:spcBef>
              <a:buAutoNum type="arabicPeriod"/>
            </a:pPr>
            <a:r>
              <a:rPr lang="de-DE" b="1">
                <a:solidFill>
                  <a:srgbClr val="005E80"/>
                </a:solidFill>
                <a:latin typeface="Trebuchet MS"/>
                <a:cs typeface="Times New Roman"/>
              </a:rPr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3034377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67E50-0311-BF65-CB61-3CE34AF83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604A90-350D-49B7-3782-63C1FE83A0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2049" y="32432"/>
            <a:ext cx="2654101" cy="26554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de-DE" sz="1800"/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944ADA40-8CA1-6BCF-FA63-29DEB3D51D0F}"/>
              </a:ext>
            </a:extLst>
          </p:cNvPr>
          <p:cNvSpPr txBox="1">
            <a:spLocks/>
          </p:cNvSpPr>
          <p:nvPr/>
        </p:nvSpPr>
        <p:spPr>
          <a:xfrm>
            <a:off x="751602" y="1831170"/>
            <a:ext cx="7787337" cy="2570109"/>
          </a:xfrm>
          <a:prstGeom prst="rect">
            <a:avLst/>
          </a:prstGeom>
        </p:spPr>
        <p:txBody>
          <a:bodyPr/>
          <a:lstStyle>
            <a:lvl1pPr marL="463550" indent="-46355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de-DE" sz="1500" kern="0">
                <a:solidFill>
                  <a:schemeClr val="tx2"/>
                </a:solidFill>
              </a:rPr>
              <a:t>Backup-Folien</a:t>
            </a:r>
          </a:p>
          <a:p>
            <a:pPr marL="0" indent="0"/>
            <a:br>
              <a:rPr lang="de-DE" sz="1350" b="0" kern="0"/>
            </a:br>
            <a:br>
              <a:rPr lang="de-DE" sz="1350" b="0" kern="0"/>
            </a:br>
            <a:endParaRPr lang="de-DE" sz="1350" b="0" kern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0B761D-9D6A-C784-30D5-4AB801062CAB}"/>
              </a:ext>
            </a:extLst>
          </p:cNvPr>
          <p:cNvSpPr/>
          <p:nvPr/>
        </p:nvSpPr>
        <p:spPr>
          <a:xfrm>
            <a:off x="6618468" y="1849066"/>
            <a:ext cx="1854557" cy="69545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250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15785" y="2541423"/>
            <a:ext cx="7995104" cy="1933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>
                <a:solidFill>
                  <a:srgbClr val="005E80"/>
                </a:solidFill>
              </a:rPr>
              <a:t>Mit Standardreduzierungen</a:t>
            </a:r>
          </a:p>
          <a:p>
            <a:pPr marL="0" indent="0">
              <a:buNone/>
            </a:pPr>
            <a:endParaRPr lang="de-DE" sz="1600" b="0" kern="0">
              <a:solidFill>
                <a:srgbClr val="005E80"/>
              </a:solidFill>
            </a:endParaRPr>
          </a:p>
          <a:p>
            <a:pPr marL="0" indent="0">
              <a:buNone/>
            </a:pPr>
            <a:r>
              <a:rPr lang="de-DE" sz="1600" b="0" kern="0">
                <a:solidFill>
                  <a:srgbClr val="005E80"/>
                </a:solidFill>
              </a:rPr>
              <a:t>- einfacher Standard</a:t>
            </a:r>
          </a:p>
          <a:p>
            <a:pPr marL="0" indent="0">
              <a:buNone/>
            </a:pPr>
            <a:r>
              <a:rPr lang="de-DE" sz="1600" b="0" kern="0">
                <a:solidFill>
                  <a:srgbClr val="005E80"/>
                </a:solidFill>
              </a:rPr>
              <a:t>- Ersatzbauten als Ausnahme (Ressourcenverbrauch in Erstellung und Entsorgung)</a:t>
            </a:r>
          </a:p>
          <a:p>
            <a:pPr marL="0" indent="0">
              <a:buNone/>
            </a:pPr>
            <a:r>
              <a:rPr lang="de-DE" sz="1600" b="0" kern="0">
                <a:solidFill>
                  <a:srgbClr val="005E80"/>
                </a:solidFill>
              </a:rPr>
              <a:t>- daher Sanierung vor Neubau</a:t>
            </a:r>
          </a:p>
          <a:p>
            <a:pPr marL="0" indent="0">
              <a:buNone/>
            </a:pPr>
            <a:r>
              <a:rPr lang="de-DE" sz="1600" b="0" kern="0">
                <a:solidFill>
                  <a:srgbClr val="005E80"/>
                </a:solidFill>
              </a:rPr>
              <a:t>- Raumluftheizungen in Kirchen als vereinzelte Ausnahme</a:t>
            </a:r>
          </a:p>
          <a:p>
            <a:pPr marL="0" indent="0">
              <a:buNone/>
            </a:pPr>
            <a:r>
              <a:rPr lang="de-DE" sz="1600" b="0" kern="0">
                <a:solidFill>
                  <a:srgbClr val="005E80"/>
                </a:solidFill>
              </a:rPr>
              <a:t>- weniger Vollsanierungen</a:t>
            </a:r>
          </a:p>
          <a:p>
            <a:pPr marL="0" indent="0">
              <a:buNone/>
            </a:pPr>
            <a:endParaRPr lang="de-DE" sz="1600" b="0" kern="0"/>
          </a:p>
          <a:p>
            <a:pPr marL="285750" indent="-285750">
              <a:buFontTx/>
              <a:buChar char="-"/>
            </a:pPr>
            <a:endParaRPr lang="de-DE" sz="1600" b="0" kern="0"/>
          </a:p>
          <a:p>
            <a:pPr marL="0" indent="0">
              <a:buNone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67544" y="17592"/>
            <a:ext cx="2520504" cy="250696"/>
          </a:xfrm>
        </p:spPr>
        <p:txBody>
          <a:bodyPr/>
          <a:lstStyle/>
          <a:p>
            <a:r>
              <a:rPr lang="de-DE" sz="1800"/>
              <a:t>Rahmenbedingungen</a:t>
            </a:r>
          </a:p>
        </p:txBody>
      </p:sp>
    </p:spTree>
    <p:extLst>
      <p:ext uri="{BB962C8B-B14F-4D97-AF65-F5344CB8AC3E}">
        <p14:creationId xmlns:p14="http://schemas.microsoft.com/office/powerpoint/2010/main" val="3542878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916360"/>
            <a:ext cx="2160935" cy="3671515"/>
          </a:xfrm>
        </p:spPr>
        <p:txBody>
          <a:bodyPr/>
          <a:lstStyle/>
          <a:p>
            <a:br>
              <a:rPr lang="de-DE"/>
            </a:br>
            <a:r>
              <a:rPr lang="de-DE" err="1"/>
              <a:t>KlimaschutzGesetz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267744" y="700336"/>
            <a:ext cx="6625431" cy="410445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>
                <a:solidFill>
                  <a:schemeClr val="accent6"/>
                </a:solidFill>
              </a:rPr>
              <a:t>Das Wesentliche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accent6"/>
                </a:solidFill>
              </a:rPr>
              <a:t>Bis 2040 steigt die Energieeffizienz </a:t>
            </a:r>
            <a:r>
              <a:rPr lang="de-DE" sz="1400" b="0"/>
              <a:t>in den genutzten Gebäuden </a:t>
            </a:r>
            <a:r>
              <a:rPr lang="de-DE" sz="1400">
                <a:solidFill>
                  <a:schemeClr val="accent6"/>
                </a:solidFill>
              </a:rPr>
              <a:t>um 50%</a:t>
            </a:r>
            <a:r>
              <a:rPr lang="de-DE" sz="1400" b="0">
                <a:solidFill>
                  <a:schemeClr val="tx1"/>
                </a:solidFill>
              </a:rPr>
              <a:t>,</a:t>
            </a:r>
            <a:r>
              <a:rPr lang="de-DE" sz="1400">
                <a:solidFill>
                  <a:schemeClr val="accent6"/>
                </a:solidFill>
              </a:rPr>
              <a:t> </a:t>
            </a:r>
            <a:r>
              <a:rPr lang="de-DE" sz="1400" b="0"/>
              <a:t>während die landeskirchlichen </a:t>
            </a:r>
            <a:r>
              <a:rPr lang="de-DE" sz="1400">
                <a:solidFill>
                  <a:schemeClr val="accent6"/>
                </a:solidFill>
              </a:rPr>
              <a:t>CO2-Emissionen um 95% sinken </a:t>
            </a:r>
            <a:r>
              <a:rPr lang="de-DE" sz="1400" b="0">
                <a:sym typeface="Wingdings" panose="05000000000000000000" pitchFamily="2" charset="2"/>
              </a:rPr>
              <a:t> d</a:t>
            </a:r>
            <a:r>
              <a:rPr lang="de-DE" sz="1400" b="0"/>
              <a:t>urch technische, bauliche und organisatorische Maßnahmen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accent6"/>
                </a:solidFill>
              </a:rPr>
              <a:t>Pflicht Erhebung gebäudescharfe Jahresverbräuche </a:t>
            </a:r>
            <a:r>
              <a:rPr lang="de-DE" sz="1400" b="0"/>
              <a:t>(Wärme, Strom, Wasser) auf Gemeindeebene. Kann an VSA delegiert werden.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accent6"/>
                </a:solidFill>
              </a:rPr>
              <a:t>Verbot fossiler Heizungen</a:t>
            </a:r>
            <a:r>
              <a:rPr lang="de-DE" sz="1400"/>
              <a:t> </a:t>
            </a:r>
            <a:r>
              <a:rPr lang="de-DE" sz="1400" b="0">
                <a:sym typeface="Wingdings" panose="05000000000000000000" pitchFamily="2" charset="2"/>
              </a:rPr>
              <a:t> </a:t>
            </a:r>
            <a:r>
              <a:rPr lang="de-DE" sz="1400" b="0"/>
              <a:t>KNUT als Standardlösung für Kirchengebäude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accent6"/>
                </a:solidFill>
              </a:rPr>
              <a:t>Pflicht zum Bezug von zertifiziertem Ökostrom </a:t>
            </a:r>
            <a:r>
              <a:rPr lang="de-DE" sz="1400" b="0">
                <a:sym typeface="Wingdings" panose="05000000000000000000" pitchFamily="2" charset="2"/>
              </a:rPr>
              <a:t> </a:t>
            </a:r>
            <a:r>
              <a:rPr lang="de-DE" sz="1400" b="0"/>
              <a:t>KSE-Qualität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accent6"/>
                </a:solidFill>
              </a:rPr>
              <a:t>PV-Pflicht</a:t>
            </a:r>
            <a:r>
              <a:rPr lang="de-DE" sz="1400"/>
              <a:t> </a:t>
            </a:r>
            <a:r>
              <a:rPr lang="de-DE" sz="1400" b="0"/>
              <a:t>für jedes geeignete Dach (Eigenbetrieb oder Dachverpachtung)</a:t>
            </a:r>
          </a:p>
          <a:p>
            <a:pPr>
              <a:spcAft>
                <a:spcPts val="600"/>
              </a:spcAft>
            </a:pPr>
            <a:r>
              <a:rPr lang="de-DE" sz="1400" b="0">
                <a:sym typeface="Wingdings" panose="05000000000000000000" pitchFamily="2" charset="2"/>
              </a:rPr>
              <a:t>EOK legt </a:t>
            </a:r>
            <a:r>
              <a:rPr lang="de-DE" sz="1400">
                <a:solidFill>
                  <a:schemeClr val="accent6"/>
                </a:solidFill>
                <a:sym typeface="Wingdings" panose="05000000000000000000" pitchFamily="2" charset="2"/>
              </a:rPr>
              <a:t>Sanierungsstandards unter Berücksichtigung ökologischer Baukriterien und Gebäudelebensdauer </a:t>
            </a:r>
            <a:r>
              <a:rPr lang="de-DE" sz="1400" b="0">
                <a:sym typeface="Wingdings" panose="05000000000000000000" pitchFamily="2" charset="2"/>
              </a:rPr>
              <a:t>fest </a:t>
            </a:r>
            <a:r>
              <a:rPr lang="de-DE" sz="1400" b="0"/>
              <a:t>(§5)</a:t>
            </a:r>
          </a:p>
          <a:p>
            <a:pPr>
              <a:spcAft>
                <a:spcPts val="600"/>
              </a:spcAft>
            </a:pPr>
            <a:r>
              <a:rPr lang="de-DE" sz="1400" b="0">
                <a:sym typeface="Wingdings" panose="05000000000000000000" pitchFamily="2" charset="2"/>
              </a:rPr>
              <a:t>Große Sanierungs-/Baumaßnahmen erfordern ein </a:t>
            </a:r>
            <a:r>
              <a:rPr lang="de-DE" sz="1400" b="0">
                <a:solidFill>
                  <a:schemeClr val="accent6"/>
                </a:solidFill>
                <a:sym typeface="Wingdings" panose="05000000000000000000" pitchFamily="2" charset="2"/>
              </a:rPr>
              <a:t>B</a:t>
            </a:r>
            <a:r>
              <a:rPr lang="de-DE" sz="1400">
                <a:solidFill>
                  <a:schemeClr val="accent6"/>
                </a:solidFill>
                <a:sym typeface="Wingdings" panose="05000000000000000000" pitchFamily="2" charset="2"/>
              </a:rPr>
              <a:t>autechnisches Konzept</a:t>
            </a:r>
            <a:endParaRPr lang="de-DE" sz="1400" b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de-DE" sz="1400" b="0">
                <a:solidFill>
                  <a:schemeClr val="accent6"/>
                </a:solidFill>
                <a:sym typeface="Wingdings" panose="05000000000000000000" pitchFamily="2" charset="2"/>
              </a:rPr>
              <a:t>V</a:t>
            </a:r>
            <a:r>
              <a:rPr lang="de-DE" sz="1400">
                <a:solidFill>
                  <a:schemeClr val="accent6"/>
                </a:solidFill>
                <a:sym typeface="Wingdings" panose="05000000000000000000" pitchFamily="2" charset="2"/>
              </a:rPr>
              <a:t>orrang ÖPNV &amp; Car-Sharing </a:t>
            </a:r>
            <a:r>
              <a:rPr lang="de-DE" sz="1400" b="0">
                <a:sym typeface="Wingdings" panose="05000000000000000000" pitchFamily="2" charset="2"/>
              </a:rPr>
              <a:t>bei Dienstreisen, Umstellung auf E-Mobilität</a:t>
            </a:r>
            <a:endParaRPr lang="de-DE" sz="1400" b="0"/>
          </a:p>
          <a:p>
            <a:pPr>
              <a:spcAft>
                <a:spcPts val="600"/>
              </a:spcAft>
            </a:pPr>
            <a:r>
              <a:rPr lang="de-DE" sz="1400" b="0"/>
              <a:t>Vorzug für regionale, ökologische und faire Produkte &amp; Verpflegung </a:t>
            </a:r>
            <a:r>
              <a:rPr lang="de-DE" sz="1400" b="0">
                <a:sym typeface="Wingdings" panose="05000000000000000000" pitchFamily="2" charset="2"/>
              </a:rPr>
              <a:t>v</a:t>
            </a:r>
            <a:r>
              <a:rPr lang="de-DE" sz="1400" b="0"/>
              <a:t>orrangige Beschaffung via „Wir-kaufen-anders“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D310833E-CBEE-554A-58E3-B826E495101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079500" y="0"/>
            <a:ext cx="2376488" cy="22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11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kern="0" err="1"/>
              <a:t>KlimaschutzG</a:t>
            </a:r>
            <a:endParaRPr lang="de-DE" sz="1800" kern="0"/>
          </a:p>
        </p:txBody>
      </p:sp>
      <p:pic>
        <p:nvPicPr>
          <p:cNvPr id="9" name="Grafik 8" descr="Regenwald Silhouette">
            <a:extLst>
              <a:ext uri="{FF2B5EF4-FFF2-40B4-BE49-F238E27FC236}">
                <a16:creationId xmlns:a16="http://schemas.microsoft.com/office/drawing/2014/main" id="{AE0059EA-0987-710D-85D9-47BB1EFFD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397" y="25725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82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129" y="916806"/>
            <a:ext cx="2160935" cy="3671515"/>
          </a:xfrm>
        </p:spPr>
        <p:txBody>
          <a:bodyPr/>
          <a:lstStyle/>
          <a:p>
            <a:br>
              <a:rPr lang="de-DE"/>
            </a:br>
            <a:r>
              <a:rPr lang="de-DE"/>
              <a:t>Klimaschutz</a:t>
            </a:r>
            <a:br>
              <a:rPr lang="de-DE"/>
            </a:br>
            <a:r>
              <a:rPr lang="de-DE"/>
              <a:t>RVO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267744" y="700336"/>
            <a:ext cx="6625431" cy="410445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>
                <a:solidFill>
                  <a:schemeClr val="accent6"/>
                </a:solidFill>
              </a:rPr>
              <a:t>Das Wesentliche</a:t>
            </a:r>
            <a:br>
              <a:rPr lang="de-DE" sz="1600">
                <a:solidFill>
                  <a:schemeClr val="accent6"/>
                </a:solidFill>
              </a:rPr>
            </a:br>
            <a:endParaRPr lang="de-DE" sz="1600">
              <a:solidFill>
                <a:schemeClr val="accent6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600">
                <a:solidFill>
                  <a:schemeClr val="accent6"/>
                </a:solidFill>
              </a:rPr>
              <a:t>Mitfinanzierung Klimaschutzmaßnahmen </a:t>
            </a:r>
            <a:br>
              <a:rPr lang="de-DE" sz="1600">
                <a:solidFill>
                  <a:schemeClr val="accent6"/>
                </a:solidFill>
              </a:rPr>
            </a:br>
            <a:r>
              <a:rPr lang="de-DE" sz="1600" b="0">
                <a:solidFill>
                  <a:schemeClr val="tx1"/>
                </a:solidFill>
              </a:rPr>
              <a:t>via BauFö-RVO und Klimaschutz-Förderprogramm</a:t>
            </a:r>
          </a:p>
          <a:p>
            <a:pPr>
              <a:spcAft>
                <a:spcPts val="600"/>
              </a:spcAft>
            </a:pPr>
            <a:endParaRPr lang="de-DE" b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600">
                <a:solidFill>
                  <a:schemeClr val="accent6"/>
                </a:solidFill>
              </a:rPr>
              <a:t>Vorrang Sanierung vor Neubau</a:t>
            </a:r>
            <a:br>
              <a:rPr lang="de-DE" sz="1600" b="0"/>
            </a:br>
            <a:r>
              <a:rPr lang="de-DE" sz="1600" b="0"/>
              <a:t>Ausnahme: Funktionalität &amp; Wirtschaftlichkeit über die Lebensdauer ist bei Sanierung schlechter </a:t>
            </a:r>
          </a:p>
          <a:p>
            <a:pPr>
              <a:spcAft>
                <a:spcPts val="600"/>
              </a:spcAft>
            </a:pPr>
            <a:endParaRPr lang="de-DE" b="0">
              <a:solidFill>
                <a:schemeClr val="accent6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600">
                <a:solidFill>
                  <a:schemeClr val="accent6"/>
                </a:solidFill>
              </a:rPr>
              <a:t>Vorrang von Klimaschutz-Maßnahmen im Sanierungsgesamtplan </a:t>
            </a:r>
            <a:endParaRPr lang="de-DE">
              <a:solidFill>
                <a:schemeClr val="accent6"/>
              </a:solidFill>
            </a:endParaRPr>
          </a:p>
          <a:p>
            <a:pPr>
              <a:spcAft>
                <a:spcPts val="600"/>
              </a:spcAft>
            </a:pPr>
            <a:endParaRPr lang="de-DE" sz="1600">
              <a:solidFill>
                <a:schemeClr val="accent6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600">
                <a:solidFill>
                  <a:schemeClr val="accent6"/>
                </a:solidFill>
              </a:rPr>
              <a:t>Ausnahme von KNUT für Kirchengebäude </a:t>
            </a:r>
            <a:r>
              <a:rPr lang="de-DE" sz="1600" b="0"/>
              <a:t>mit besonderer Nutzung: Alternatives Heizsystem auf Basis Erneuerbare bedarf der Zustimmung des EOKs</a:t>
            </a:r>
            <a:endParaRPr lang="de-DE">
              <a:solidFill>
                <a:schemeClr val="accent6"/>
              </a:solidFill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D310833E-CBEE-554A-58E3-B826E495101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079500" y="0"/>
            <a:ext cx="2376488" cy="22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11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kern="0"/>
              <a:t>Klimaschutz-RVO</a:t>
            </a:r>
          </a:p>
        </p:txBody>
      </p:sp>
      <p:pic>
        <p:nvPicPr>
          <p:cNvPr id="9" name="Grafik 8" descr="Regenwald Silhouette">
            <a:extLst>
              <a:ext uri="{FF2B5EF4-FFF2-40B4-BE49-F238E27FC236}">
                <a16:creationId xmlns:a16="http://schemas.microsoft.com/office/drawing/2014/main" id="{AE0059EA-0987-710D-85D9-47BB1EFFD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397" y="25725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38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129" y="916806"/>
            <a:ext cx="2160935" cy="3671515"/>
          </a:xfrm>
        </p:spPr>
        <p:txBody>
          <a:bodyPr/>
          <a:lstStyle/>
          <a:p>
            <a:br>
              <a:rPr lang="de-DE"/>
            </a:br>
            <a:r>
              <a:rPr lang="de-DE"/>
              <a:t>Klimaschutz</a:t>
            </a:r>
            <a:br>
              <a:rPr lang="de-DE"/>
            </a:br>
            <a:r>
              <a:rPr lang="de-DE"/>
              <a:t>RVO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267744" y="700336"/>
            <a:ext cx="6625431" cy="4104456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spcAft>
                <a:spcPts val="600"/>
              </a:spcAft>
              <a:buNone/>
              <a:tabLst>
                <a:tab pos="539750" algn="l"/>
              </a:tabLst>
            </a:pPr>
            <a:r>
              <a:rPr lang="de-DE" sz="1600">
                <a:solidFill>
                  <a:schemeClr val="accent6"/>
                </a:solidFill>
              </a:rPr>
              <a:t>Härtefälle Heizungssanierung &amp; Neu-Anlage </a:t>
            </a:r>
            <a:endParaRPr lang="de-DE">
              <a:solidFill>
                <a:schemeClr val="accent6"/>
              </a:solidFill>
            </a:endParaRPr>
          </a:p>
          <a:p>
            <a:pPr marL="0" indent="0">
              <a:lnSpc>
                <a:spcPts val="1500"/>
              </a:lnSpc>
              <a:spcAft>
                <a:spcPts val="600"/>
              </a:spcAft>
              <a:buNone/>
              <a:tabLst>
                <a:tab pos="539750" algn="l"/>
              </a:tabLst>
            </a:pPr>
            <a:endParaRPr lang="de-DE" sz="1600">
              <a:solidFill>
                <a:schemeClr val="accent6"/>
              </a:solidFill>
            </a:endParaRPr>
          </a:p>
          <a:p>
            <a:pPr marL="342900" indent="-342900">
              <a:lnSpc>
                <a:spcPts val="1500"/>
              </a:lnSpc>
              <a:spcAft>
                <a:spcPts val="600"/>
              </a:spcAft>
              <a:buFont typeface="+mj-lt"/>
              <a:buAutoNum type="alphaLcPeriod"/>
              <a:tabLst>
                <a:tab pos="357188" algn="l"/>
              </a:tabLst>
            </a:pPr>
            <a:r>
              <a:rPr lang="de-DE" sz="1600" b="0"/>
              <a:t>Rechtliche Hindernisse (Denkmalschutz, Brandschutz </a:t>
            </a:r>
            <a:r>
              <a:rPr lang="de-DE" sz="1600" b="0" err="1"/>
              <a:t>u.ä</a:t>
            </a:r>
            <a:r>
              <a:rPr lang="de-DE" sz="1600" b="0"/>
              <a:t>)</a:t>
            </a:r>
          </a:p>
          <a:p>
            <a:pPr marL="342900" indent="-342900">
              <a:lnSpc>
                <a:spcPts val="1500"/>
              </a:lnSpc>
              <a:spcAft>
                <a:spcPts val="600"/>
              </a:spcAft>
              <a:buFont typeface="+mj-lt"/>
              <a:buAutoNum type="alphaLcPeriod"/>
              <a:tabLst>
                <a:tab pos="357188" algn="l"/>
              </a:tabLst>
            </a:pPr>
            <a:endParaRPr lang="de-DE" b="0"/>
          </a:p>
          <a:p>
            <a:pPr marL="342900" indent="-342900">
              <a:lnSpc>
                <a:spcPts val="1500"/>
              </a:lnSpc>
              <a:spcAft>
                <a:spcPts val="600"/>
              </a:spcAft>
              <a:buFont typeface="+mj-lt"/>
              <a:buAutoNum type="alphaLcPeriod"/>
              <a:tabLst>
                <a:tab pos="357188" algn="l"/>
              </a:tabLst>
            </a:pPr>
            <a:r>
              <a:rPr lang="de-DE" sz="1600" b="0"/>
              <a:t>Unerwarteter Abgang deutlich vor der vorgesehenen Umsetzung gemäß Sanierungsgesamtplan</a:t>
            </a:r>
          </a:p>
          <a:p>
            <a:pPr marL="342900" indent="-342900">
              <a:lnSpc>
                <a:spcPts val="1500"/>
              </a:lnSpc>
              <a:spcAft>
                <a:spcPts val="600"/>
              </a:spcAft>
              <a:buFont typeface="+mj-lt"/>
              <a:buAutoNum type="alphaLcPeriod"/>
              <a:tabLst>
                <a:tab pos="357188" algn="l"/>
              </a:tabLst>
            </a:pPr>
            <a:endParaRPr lang="de-DE" b="0"/>
          </a:p>
          <a:p>
            <a:pPr marL="342900" indent="-342900">
              <a:lnSpc>
                <a:spcPts val="1500"/>
              </a:lnSpc>
              <a:spcAft>
                <a:spcPts val="600"/>
              </a:spcAft>
              <a:buFont typeface="+mj-lt"/>
              <a:buAutoNum type="alphaLcPeriod"/>
              <a:tabLst>
                <a:tab pos="357188" algn="l"/>
              </a:tabLst>
            </a:pPr>
            <a:r>
              <a:rPr lang="de-DE" sz="1600" b="0"/>
              <a:t>Deutliches wirtschaftliches Missverhältnis unter Berücksichtigung der gesamten Lebensdauer ermöglicht - Einbau einer Spitzenlast-Gastherme mit Begrenzung auf 10% des Wärmebedarfs</a:t>
            </a:r>
          </a:p>
          <a:p>
            <a:pPr marL="342900" indent="-342900">
              <a:lnSpc>
                <a:spcPts val="1500"/>
              </a:lnSpc>
              <a:spcAft>
                <a:spcPts val="600"/>
              </a:spcAft>
              <a:buFont typeface="+mj-lt"/>
              <a:buAutoNum type="alphaLcPeriod"/>
              <a:tabLst>
                <a:tab pos="357188" algn="l"/>
              </a:tabLst>
            </a:pPr>
            <a:endParaRPr lang="de-DE" b="0"/>
          </a:p>
          <a:p>
            <a:pPr marL="342900" indent="-342900">
              <a:lnSpc>
                <a:spcPts val="1500"/>
              </a:lnSpc>
              <a:spcAft>
                <a:spcPts val="600"/>
              </a:spcAft>
              <a:buFont typeface="+mj-lt"/>
              <a:buAutoNum type="alphaLcPeriod"/>
              <a:tabLst>
                <a:tab pos="357188" algn="l"/>
              </a:tabLst>
            </a:pPr>
            <a:r>
              <a:rPr lang="de-DE" sz="1600" b="0"/>
              <a:t>Bei Kirchengebäuden mit einem witterungsbereinigten Wärme-bedarf von &lt; 1.000 kWh kann auf die Umstellung auf Erneuerbare verzichtet werden</a:t>
            </a:r>
          </a:p>
          <a:p>
            <a:pPr marL="0" indent="0">
              <a:spcAft>
                <a:spcPts val="600"/>
              </a:spcAft>
              <a:buNone/>
              <a:tabLst>
                <a:tab pos="357188" algn="l"/>
              </a:tabLst>
            </a:pPr>
            <a:r>
              <a:rPr lang="de-DE" sz="1600" b="0"/>
              <a:t>Bei Härtefällen 5a-c ist unter Berücksichtigung die klimaschutz-freundlichste Lösung umzusetzen. Der EOK kann Auflagen erlassen.</a:t>
            </a:r>
            <a:br>
              <a:rPr lang="de-DE" sz="1600" b="0"/>
            </a:br>
            <a:endParaRPr lang="de-DE" sz="1600" b="0"/>
          </a:p>
          <a:p>
            <a:pPr marL="0" indent="0">
              <a:spcAft>
                <a:spcPts val="600"/>
              </a:spcAft>
              <a:buNone/>
            </a:pPr>
            <a:endParaRPr lang="de-DE">
              <a:solidFill>
                <a:schemeClr val="accent6"/>
              </a:solidFill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D310833E-CBEE-554A-58E3-B826E495101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079500" y="0"/>
            <a:ext cx="2376488" cy="22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11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kern="0"/>
              <a:t>Klimaschutz-RVO</a:t>
            </a:r>
          </a:p>
        </p:txBody>
      </p:sp>
      <p:pic>
        <p:nvPicPr>
          <p:cNvPr id="9" name="Grafik 8" descr="Regenwald Silhouette">
            <a:extLst>
              <a:ext uri="{FF2B5EF4-FFF2-40B4-BE49-F238E27FC236}">
                <a16:creationId xmlns:a16="http://schemas.microsoft.com/office/drawing/2014/main" id="{AE0059EA-0987-710D-85D9-47BB1EFFD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397" y="25725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3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67544" y="17592"/>
            <a:ext cx="2520504" cy="250696"/>
          </a:xfrm>
        </p:spPr>
        <p:txBody>
          <a:bodyPr/>
          <a:lstStyle/>
          <a:p>
            <a:r>
              <a:rPr lang="de-DE" sz="1600"/>
              <a:t>Fünf Herausforderungen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3EBF82D-3142-8602-94C2-39137610D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698939"/>
              </p:ext>
            </p:extLst>
          </p:nvPr>
        </p:nvGraphicFramePr>
        <p:xfrm>
          <a:off x="1763688" y="827683"/>
          <a:ext cx="5640288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CB96AD8F-5570-BCED-5B16-FDBE4AE43202}"/>
              </a:ext>
            </a:extLst>
          </p:cNvPr>
          <p:cNvSpPr txBox="1"/>
          <p:nvPr/>
        </p:nvSpPr>
        <p:spPr>
          <a:xfrm>
            <a:off x="323530" y="827683"/>
            <a:ext cx="141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chemeClr val="tx1">
                    <a:lumMod val="75000"/>
                  </a:schemeClr>
                </a:solidFill>
                <a:latin typeface="+mn-lt"/>
              </a:rPr>
              <a:t>CO2-Budget 2021</a:t>
            </a:r>
            <a:r>
              <a:rPr lang="de-DE" sz="1600">
                <a:solidFill>
                  <a:schemeClr val="tx1">
                    <a:lumMod val="75000"/>
                  </a:schemeClr>
                </a:solidFill>
                <a:latin typeface="+mn-lt"/>
              </a:rPr>
              <a:t>: wie und bis wann um 95% reduzierbar?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BA9C02-775E-DBF0-7726-99CCDC08DB23}"/>
              </a:ext>
            </a:extLst>
          </p:cNvPr>
          <p:cNvSpPr txBox="1"/>
          <p:nvPr/>
        </p:nvSpPr>
        <p:spPr>
          <a:xfrm>
            <a:off x="358693" y="2680122"/>
            <a:ext cx="1391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chemeClr val="tx1">
                    <a:lumMod val="75000"/>
                  </a:schemeClr>
                </a:solidFill>
                <a:latin typeface="+mn-lt"/>
              </a:rPr>
              <a:t>Gebäude-portfolio</a:t>
            </a:r>
            <a:r>
              <a:rPr lang="de-DE" sz="1600">
                <a:solidFill>
                  <a:schemeClr val="tx1">
                    <a:lumMod val="75000"/>
                  </a:schemeClr>
                </a:solidFill>
                <a:latin typeface="+mn-lt"/>
              </a:rPr>
              <a:t>: Wie gut sind die 2.100 Gebäude in Schuss?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FEF77D-AA93-94B2-7F27-6B6EA08A897E}"/>
              </a:ext>
            </a:extLst>
          </p:cNvPr>
          <p:cNvSpPr txBox="1"/>
          <p:nvPr/>
        </p:nvSpPr>
        <p:spPr>
          <a:xfrm>
            <a:off x="7452320" y="861789"/>
            <a:ext cx="1584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chemeClr val="tx1">
                    <a:lumMod val="75000"/>
                  </a:schemeClr>
                </a:solidFill>
                <a:latin typeface="+mn-lt"/>
              </a:rPr>
              <a:t>Personal-entwicklung</a:t>
            </a:r>
            <a:r>
              <a:rPr lang="de-DE" sz="1600">
                <a:solidFill>
                  <a:schemeClr val="tx1">
                    <a:lumMod val="75000"/>
                  </a:schemeClr>
                </a:solidFill>
                <a:latin typeface="+mn-lt"/>
              </a:rPr>
              <a:t>: Welche Aufgaben bei weniger Mittel?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A41DB1-AFB2-84EB-F91F-CB59F710E08D}"/>
              </a:ext>
            </a:extLst>
          </p:cNvPr>
          <p:cNvSpPr txBox="1"/>
          <p:nvPr/>
        </p:nvSpPr>
        <p:spPr>
          <a:xfrm>
            <a:off x="7463026" y="2699713"/>
            <a:ext cx="1584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chemeClr val="tx1">
                    <a:lumMod val="75000"/>
                  </a:schemeClr>
                </a:solidFill>
                <a:latin typeface="+mn-lt"/>
              </a:rPr>
              <a:t>Finanzbudget 2024 – 2050</a:t>
            </a:r>
            <a:r>
              <a:rPr lang="de-DE" sz="1600">
                <a:solidFill>
                  <a:schemeClr val="tx1">
                    <a:lumMod val="75000"/>
                  </a:schemeClr>
                </a:solidFill>
                <a:latin typeface="+mn-lt"/>
              </a:rPr>
              <a:t>: Was bleibt finanzierbar?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CBFE4FF-F6B8-B0B1-6A37-15B682122546}"/>
              </a:ext>
            </a:extLst>
          </p:cNvPr>
          <p:cNvSpPr/>
          <p:nvPr/>
        </p:nvSpPr>
        <p:spPr>
          <a:xfrm>
            <a:off x="142669" y="772344"/>
            <a:ext cx="1570997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FBE8099-B810-F6B8-FA49-EAC76AFFE1C2}"/>
              </a:ext>
            </a:extLst>
          </p:cNvPr>
          <p:cNvSpPr/>
          <p:nvPr/>
        </p:nvSpPr>
        <p:spPr>
          <a:xfrm>
            <a:off x="7380312" y="2644552"/>
            <a:ext cx="1570997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0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98072" y="915988"/>
            <a:ext cx="7995104" cy="3960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>
                <a:solidFill>
                  <a:schemeClr val="tx2"/>
                </a:solidFill>
              </a:rPr>
              <a:t>Welche Gebäude wir nach dem Ampelprozess auf grün gesetzt haben werden</a:t>
            </a:r>
            <a:br>
              <a:rPr lang="de-DE"/>
            </a:br>
            <a:endParaRPr lang="de-DE"/>
          </a:p>
          <a:p>
            <a:pPr marL="285750" indent="-285750">
              <a:buFontTx/>
              <a:buChar char="-"/>
            </a:pPr>
            <a:r>
              <a:rPr lang="de-DE"/>
              <a:t>381</a:t>
            </a:r>
            <a:r>
              <a:rPr lang="de-DE" b="0"/>
              <a:t> grüne Kirchen/Gemeindezentren/Gemeindehäuser aus dem laufenden Ampelprozess</a:t>
            </a:r>
            <a:br>
              <a:rPr lang="de-DE" b="0"/>
            </a:br>
            <a:endParaRPr lang="de-DE" b="0"/>
          </a:p>
          <a:p>
            <a:pPr marL="285750" indent="-285750">
              <a:buFontTx/>
              <a:buChar char="-"/>
            </a:pPr>
            <a:r>
              <a:rPr lang="de-DE"/>
              <a:t>172</a:t>
            </a:r>
            <a:r>
              <a:rPr lang="de-DE" b="0"/>
              <a:t> hellgrüne Kirchen mit Baulast des Landes oder der Stiftung Schönau</a:t>
            </a:r>
            <a:br>
              <a:rPr lang="de-DE" b="0"/>
            </a:br>
            <a:endParaRPr lang="de-DE" b="0"/>
          </a:p>
          <a:p>
            <a:pPr marL="285750" indent="-285750">
              <a:buFontTx/>
              <a:buChar char="-"/>
            </a:pPr>
            <a:r>
              <a:rPr lang="de-DE" b="0"/>
              <a:t>ca. </a:t>
            </a:r>
            <a:r>
              <a:rPr lang="de-DE"/>
              <a:t>320</a:t>
            </a:r>
            <a:r>
              <a:rPr lang="de-DE" b="0"/>
              <a:t> Pfarrhäuser (gemäß Aussage aus der Dienstgruppe Pfarrhäuser)</a:t>
            </a:r>
            <a:br>
              <a:rPr lang="de-DE" b="0"/>
            </a:br>
            <a:r>
              <a:rPr lang="de-DE" b="0"/>
              <a:t>______________________________________________________________</a:t>
            </a:r>
          </a:p>
          <a:p>
            <a:pPr marL="0" indent="0">
              <a:buNone/>
            </a:pPr>
            <a:r>
              <a:rPr lang="de-DE"/>
              <a:t>=   </a:t>
            </a:r>
            <a:r>
              <a:rPr lang="de-DE">
                <a:solidFill>
                  <a:schemeClr val="tx2"/>
                </a:solidFill>
              </a:rPr>
              <a:t>ca. 873 grüne Gebäude </a:t>
            </a:r>
            <a:r>
              <a:rPr lang="de-DE"/>
              <a:t>(entspricht ca. 42% des heutigen Portfolios; </a:t>
            </a:r>
            <a:br>
              <a:rPr lang="de-DE"/>
            </a:br>
            <a:r>
              <a:rPr lang="de-DE"/>
              <a:t>     angestrebt waren 30%)</a:t>
            </a:r>
          </a:p>
          <a:p>
            <a:pPr marL="285750" indent="-285750">
              <a:buFontTx/>
              <a:buChar char="-"/>
            </a:pPr>
            <a:endParaRPr lang="de-DE"/>
          </a:p>
          <a:p>
            <a:pPr marL="0" indent="0">
              <a:buNone/>
            </a:pPr>
            <a:r>
              <a:rPr lang="de-DE"/>
              <a:t>+   </a:t>
            </a:r>
            <a:r>
              <a:rPr lang="de-DE">
                <a:solidFill>
                  <a:schemeClr val="tx2"/>
                </a:solidFill>
              </a:rPr>
              <a:t>x Kitas </a:t>
            </a:r>
            <a:r>
              <a:rPr lang="de-DE" b="0"/>
              <a:t>(auf dem Land möglichst wenig im Eigentum, in der Stadt wird das</a:t>
            </a:r>
            <a:br>
              <a:rPr lang="de-DE" b="0"/>
            </a:br>
            <a:r>
              <a:rPr lang="de-DE" b="0"/>
              <a:t>	 schwer umsetzbar)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67544" y="17592"/>
            <a:ext cx="2520504" cy="250696"/>
          </a:xfrm>
        </p:spPr>
        <p:txBody>
          <a:bodyPr/>
          <a:lstStyle/>
          <a:p>
            <a:r>
              <a:rPr lang="de-DE" sz="1800"/>
              <a:t>Prognose</a:t>
            </a:r>
          </a:p>
        </p:txBody>
      </p:sp>
    </p:spTree>
    <p:extLst>
      <p:ext uri="{BB962C8B-B14F-4D97-AF65-F5344CB8AC3E}">
        <p14:creationId xmlns:p14="http://schemas.microsoft.com/office/powerpoint/2010/main" val="113123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7FEF6DB2-014C-F3E2-314D-677C090DB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29269"/>
            <a:ext cx="2376488" cy="225425"/>
          </a:xfrm>
        </p:spPr>
        <p:txBody>
          <a:bodyPr/>
          <a:lstStyle/>
          <a:p>
            <a:r>
              <a:rPr lang="de-DE" sz="1800"/>
              <a:t>Wo kommen wir her</a:t>
            </a:r>
          </a:p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E192CB7-8C1F-7B19-A6C5-8CFDD06CBA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008" y="915988"/>
            <a:ext cx="8239167" cy="3565177"/>
          </a:xfrm>
        </p:spPr>
        <p:txBody>
          <a:bodyPr/>
          <a:lstStyle/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endParaRPr lang="de-DE"/>
          </a:p>
          <a:p>
            <a:pPr marL="0" indent="0" algn="ctr">
              <a:buNone/>
            </a:pPr>
            <a:r>
              <a:rPr lang="de-DE"/>
              <a:t>Gibt es bis hierhin schon Fragen?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89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16360"/>
            <a:ext cx="1800200" cy="3671515"/>
          </a:xfrm>
        </p:spPr>
        <p:txBody>
          <a:bodyPr/>
          <a:lstStyle/>
          <a:p>
            <a:r>
              <a:rPr lang="de-DE"/>
              <a:t>Das neue Baugesetz (BauG)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01233" y="1049477"/>
            <a:ext cx="6625431" cy="3671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Grundsätze zum Planen und Bauen:</a:t>
            </a:r>
          </a:p>
          <a:p>
            <a:endParaRPr lang="de-DE"/>
          </a:p>
          <a:p>
            <a:r>
              <a:rPr lang="de-DE"/>
              <a:t>Funktionsgerechte und nachhaltige Gestaltung</a:t>
            </a:r>
          </a:p>
          <a:p>
            <a:pPr marL="0" indent="0">
              <a:buNone/>
            </a:pPr>
            <a:endParaRPr lang="de-DE"/>
          </a:p>
          <a:p>
            <a:r>
              <a:rPr lang="de-DE"/>
              <a:t>Begrenzung der Kosten für Bauen und Unterhaltung auf Notwendigkeit, Zweckmäßigkeit und Wirtschaftlichkeit</a:t>
            </a:r>
          </a:p>
          <a:p>
            <a:pPr marL="0" indent="0">
              <a:buNone/>
            </a:pPr>
            <a:endParaRPr lang="de-DE"/>
          </a:p>
          <a:p>
            <a:r>
              <a:rPr lang="de-DE"/>
              <a:t>Nutzungskonzept bestimmt den Baubedarf</a:t>
            </a:r>
          </a:p>
          <a:p>
            <a:endParaRPr lang="de-DE"/>
          </a:p>
        </p:txBody>
      </p:sp>
      <p:pic>
        <p:nvPicPr>
          <p:cNvPr id="4" name="Grafik 3" descr="Geöffnetes Buch Silhouette">
            <a:extLst>
              <a:ext uri="{FF2B5EF4-FFF2-40B4-BE49-F238E27FC236}">
                <a16:creationId xmlns:a16="http://schemas.microsoft.com/office/drawing/2014/main" id="{1321FC88-2192-7554-5013-BB79BA615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2718922"/>
            <a:ext cx="914400" cy="914400"/>
          </a:xfrm>
          <a:prstGeom prst="rect">
            <a:avLst/>
          </a:prstGeo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67F22D4-C5B6-0746-B822-B4E7C5D28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sz="1800"/>
              <a:t>Baugesetz</a:t>
            </a:r>
          </a:p>
        </p:txBody>
      </p:sp>
    </p:spTree>
    <p:extLst>
      <p:ext uri="{BB962C8B-B14F-4D97-AF65-F5344CB8AC3E}">
        <p14:creationId xmlns:p14="http://schemas.microsoft.com/office/powerpoint/2010/main" val="187919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16360"/>
            <a:ext cx="1800200" cy="3671515"/>
          </a:xfrm>
        </p:spPr>
        <p:txBody>
          <a:bodyPr/>
          <a:lstStyle/>
          <a:p>
            <a:r>
              <a:rPr lang="de-DE"/>
              <a:t>Das neue Baugesetz (</a:t>
            </a:r>
            <a:r>
              <a:rPr lang="de-DE" err="1"/>
              <a:t>BauG</a:t>
            </a:r>
            <a:r>
              <a:rPr lang="de-DE"/>
              <a:t>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267744" y="915988"/>
            <a:ext cx="6625431" cy="39579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/>
              <a:t>Genehmigungen für folgende </a:t>
            </a:r>
            <a:r>
              <a:rPr lang="de-DE" u="sng"/>
              <a:t>Beschlüsse</a:t>
            </a:r>
            <a:r>
              <a:rPr lang="de-DE"/>
              <a:t> der Rechtsträger:</a:t>
            </a:r>
          </a:p>
          <a:p>
            <a:endParaRPr lang="de-DE"/>
          </a:p>
          <a:p>
            <a:pPr>
              <a:spcAft>
                <a:spcPts val="400"/>
              </a:spcAft>
            </a:pPr>
            <a:r>
              <a:rPr lang="de-DE" b="0"/>
              <a:t>Baumaßnahmen an kirchlichen Gebäuden &amp; Grundstücken</a:t>
            </a:r>
          </a:p>
          <a:p>
            <a:pPr>
              <a:spcAft>
                <a:spcPts val="400"/>
              </a:spcAft>
            </a:pPr>
            <a:r>
              <a:rPr lang="de-DE" b="0"/>
              <a:t>Nutzungsänderungen an kirchlichen Gebäuden</a:t>
            </a:r>
          </a:p>
          <a:p>
            <a:pPr>
              <a:spcAft>
                <a:spcPts val="400"/>
              </a:spcAft>
            </a:pPr>
            <a:r>
              <a:rPr lang="de-DE" b="0"/>
              <a:t>Ablöse von Baupflichten</a:t>
            </a:r>
          </a:p>
          <a:p>
            <a:pPr>
              <a:spcAft>
                <a:spcPts val="400"/>
              </a:spcAft>
            </a:pPr>
            <a:r>
              <a:rPr lang="de-DE" b="0"/>
              <a:t>Maßnahmen zur Gestaltung von Räumen für den gottesdienstlichen Gebrauch</a:t>
            </a:r>
          </a:p>
          <a:p>
            <a:pPr>
              <a:spcAft>
                <a:spcPts val="400"/>
              </a:spcAft>
            </a:pPr>
            <a:r>
              <a:rPr lang="de-DE" b="0"/>
              <a:t>Ein- und Ausbau, sowie die Beauftragung von Arbeiten an Geläuten und Orgeln</a:t>
            </a:r>
          </a:p>
          <a:p>
            <a:pPr>
              <a:spcAft>
                <a:spcPts val="400"/>
              </a:spcAft>
            </a:pPr>
            <a:r>
              <a:rPr lang="de-DE" b="0"/>
              <a:t>künstlerische Ausgestaltung von kirchlichen Gebäuden und Räumen</a:t>
            </a:r>
          </a:p>
          <a:p>
            <a:pPr>
              <a:spcAft>
                <a:spcPts val="400"/>
              </a:spcAft>
            </a:pPr>
            <a:r>
              <a:rPr lang="de-DE" b="0"/>
              <a:t>Erwerb oder Veräußerung von </a:t>
            </a:r>
            <a:r>
              <a:rPr lang="de-DE" b="0" err="1"/>
              <a:t>Kunstgut</a:t>
            </a:r>
            <a:r>
              <a:rPr lang="de-DE" b="0"/>
              <a:t> in gottesdienstlichen Räumen</a:t>
            </a:r>
          </a:p>
          <a:p>
            <a:pPr>
              <a:spcAft>
                <a:spcPts val="400"/>
              </a:spcAft>
            </a:pPr>
            <a:r>
              <a:rPr lang="de-DE" b="0"/>
              <a:t>Maßnahmen an kirchlichen Kulturdenkmälern</a:t>
            </a:r>
          </a:p>
          <a:p>
            <a:pPr>
              <a:spcAft>
                <a:spcPts val="400"/>
              </a:spcAft>
            </a:pPr>
            <a:r>
              <a:rPr lang="de-DE" b="0"/>
              <a:t>die Auslobung von Wettbewerben für Architekt*innen sowie Künstler*innen und deren Beauftragung und der Abschluss entsprechender Vereinbarungen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750" y="96883"/>
            <a:ext cx="2376488" cy="225425"/>
          </a:xfrm>
        </p:spPr>
        <p:txBody>
          <a:bodyPr/>
          <a:lstStyle/>
          <a:p>
            <a:r>
              <a:rPr lang="de-DE"/>
              <a:t>Genehmigungen Grundsatz</a:t>
            </a:r>
          </a:p>
        </p:txBody>
      </p:sp>
      <p:pic>
        <p:nvPicPr>
          <p:cNvPr id="4" name="Grafik 3" descr="Geöffnetes Buch Silhouette">
            <a:extLst>
              <a:ext uri="{FF2B5EF4-FFF2-40B4-BE49-F238E27FC236}">
                <a16:creationId xmlns:a16="http://schemas.microsoft.com/office/drawing/2014/main" id="{D6805AA7-E2BB-6484-DD24-B88D4507D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27189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916360"/>
            <a:ext cx="2016919" cy="3671515"/>
          </a:xfrm>
        </p:spPr>
        <p:txBody>
          <a:bodyPr/>
          <a:lstStyle/>
          <a:p>
            <a:r>
              <a:rPr lang="de-DE"/>
              <a:t>Die neue RVO zum Baugesetz (</a:t>
            </a:r>
            <a:r>
              <a:rPr lang="de-DE" err="1"/>
              <a:t>BauG</a:t>
            </a:r>
            <a:r>
              <a:rPr lang="de-DE"/>
              <a:t>-RVO)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267744" y="1031045"/>
            <a:ext cx="6625431" cy="3671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Grundsätzliches:</a:t>
            </a:r>
          </a:p>
          <a:p>
            <a:endParaRPr lang="de-DE"/>
          </a:p>
          <a:p>
            <a:r>
              <a:rPr lang="de-DE"/>
              <a:t>Durchführung der Baumaßnahme erst, wenn alle Genehmigungen vorliegen</a:t>
            </a:r>
          </a:p>
          <a:p>
            <a:endParaRPr lang="de-DE"/>
          </a:p>
          <a:p>
            <a:r>
              <a:rPr lang="de-DE"/>
              <a:t>Kirchliche Vergabeordnung ist anzuwenden</a:t>
            </a:r>
          </a:p>
          <a:p>
            <a:endParaRPr lang="de-DE"/>
          </a:p>
          <a:p>
            <a:r>
              <a:rPr lang="de-DE"/>
              <a:t>Dem Bauherrn obliegt die Kostenkontrolle</a:t>
            </a:r>
          </a:p>
          <a:p>
            <a:endParaRPr lang="de-DE"/>
          </a:p>
          <a:p>
            <a:r>
              <a:rPr lang="de-DE"/>
              <a:t>Dem EOK obliegt das zentrale Controlling zu Bauzustand, Sammlung Gebäudedaten, Sanierungsgesamtplan und digitaler Baugenehmigungsworkflow</a:t>
            </a:r>
          </a:p>
          <a:p>
            <a:pPr marL="0" indent="0">
              <a:buNone/>
            </a:pPr>
            <a:endParaRPr lang="de-DE"/>
          </a:p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0"/>
            <a:ext cx="2376488" cy="225425"/>
          </a:xfrm>
        </p:spPr>
        <p:txBody>
          <a:bodyPr/>
          <a:lstStyle/>
          <a:p>
            <a:r>
              <a:rPr lang="de-DE" sz="1800"/>
              <a:t>RVO zum Baugesetz</a:t>
            </a:r>
          </a:p>
        </p:txBody>
      </p:sp>
      <p:pic>
        <p:nvPicPr>
          <p:cNvPr id="7" name="Grafik 6" descr="Architektur Silhouette">
            <a:extLst>
              <a:ext uri="{FF2B5EF4-FFF2-40B4-BE49-F238E27FC236}">
                <a16:creationId xmlns:a16="http://schemas.microsoft.com/office/drawing/2014/main" id="{34FDB529-5907-D922-79BA-D61C7D18A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68" y="29325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30313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/Abschluss">
  <a:themeElements>
    <a:clrScheme name="Corporate Design ekiba">
      <a:dk1>
        <a:srgbClr val="000000"/>
      </a:dk1>
      <a:lt1>
        <a:srgbClr val="FFFFFF"/>
      </a:lt1>
      <a:dk2>
        <a:srgbClr val="005E7E"/>
      </a:dk2>
      <a:lt2>
        <a:srgbClr val="97BF0D"/>
      </a:lt2>
      <a:accent1>
        <a:srgbClr val="A9D8D4"/>
      </a:accent1>
      <a:accent2>
        <a:srgbClr val="8F8EC0"/>
      </a:accent2>
      <a:accent3>
        <a:srgbClr val="FFED00"/>
      </a:accent3>
      <a:accent4>
        <a:srgbClr val="0B72B5"/>
      </a:accent4>
      <a:accent5>
        <a:srgbClr val="DDE068"/>
      </a:accent5>
      <a:accent6>
        <a:srgbClr val="144C99"/>
      </a:accent6>
      <a:hlink>
        <a:srgbClr val="25AE93"/>
      </a:hlink>
      <a:folHlink>
        <a:srgbClr val="00A6DC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3CB35F1A-1C58-45B7-B72C-BC75720ED22D}"/>
    </a:ext>
  </a:extLst>
</a:theme>
</file>

<file path=ppt/theme/theme2.xml><?xml version="1.0" encoding="utf-8"?>
<a:theme xmlns:a="http://schemas.openxmlformats.org/drawingml/2006/main" name="2_Rubrikversionen">
  <a:themeElements>
    <a:clrScheme name="Corporate Design ekiba">
      <a:dk1>
        <a:srgbClr val="000000"/>
      </a:dk1>
      <a:lt1>
        <a:srgbClr val="FFFFFF"/>
      </a:lt1>
      <a:dk2>
        <a:srgbClr val="005E7E"/>
      </a:dk2>
      <a:lt2>
        <a:srgbClr val="97BF0D"/>
      </a:lt2>
      <a:accent1>
        <a:srgbClr val="A9D8D4"/>
      </a:accent1>
      <a:accent2>
        <a:srgbClr val="8F8EC0"/>
      </a:accent2>
      <a:accent3>
        <a:srgbClr val="FFED00"/>
      </a:accent3>
      <a:accent4>
        <a:srgbClr val="0B72B5"/>
      </a:accent4>
      <a:accent5>
        <a:srgbClr val="DDE068"/>
      </a:accent5>
      <a:accent6>
        <a:srgbClr val="144C99"/>
      </a:accent6>
      <a:hlink>
        <a:srgbClr val="25AE93"/>
      </a:hlink>
      <a:folHlink>
        <a:srgbClr val="00A6DC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A5D0DA2D-A61D-41E7-8C4F-4B7254199EC3}"/>
    </a:ext>
  </a:extLst>
</a:theme>
</file>

<file path=ppt/theme/theme3.xml><?xml version="1.0" encoding="utf-8"?>
<a:theme xmlns:a="http://schemas.openxmlformats.org/drawingml/2006/main" name="3_Layoutversionen">
  <a:themeElements>
    <a:clrScheme name="Benutzerdefiniert 1">
      <a:dk1>
        <a:srgbClr val="4D4D4D"/>
      </a:dk1>
      <a:lt1>
        <a:srgbClr val="FFFFFF"/>
      </a:lt1>
      <a:dk2>
        <a:srgbClr val="005E7E"/>
      </a:dk2>
      <a:lt2>
        <a:srgbClr val="97BF0D"/>
      </a:lt2>
      <a:accent1>
        <a:srgbClr val="78BDDE"/>
      </a:accent1>
      <a:accent2>
        <a:srgbClr val="9AA2CE"/>
      </a:accent2>
      <a:accent3>
        <a:srgbClr val="97BF0D"/>
      </a:accent3>
      <a:accent4>
        <a:srgbClr val="FFED00"/>
      </a:accent4>
      <a:accent5>
        <a:srgbClr val="4977B6"/>
      </a:accent5>
      <a:accent6>
        <a:srgbClr val="005E80"/>
      </a:accent6>
      <a:hlink>
        <a:srgbClr val="97BF0D"/>
      </a:hlink>
      <a:folHlink>
        <a:srgbClr val="4D4D4D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5DB91C75-95B7-443C-8DA0-0544E3ED27D8}"/>
    </a:ext>
  </a:extLst>
</a:theme>
</file>

<file path=ppt/theme/theme4.xml><?xml version="1.0" encoding="utf-8"?>
<a:theme xmlns:a="http://schemas.openxmlformats.org/drawingml/2006/main" name="4_Bild Vollfläche">
  <a:themeElements>
    <a:clrScheme name="Benutzerdefiniert 1">
      <a:dk1>
        <a:srgbClr val="4D4D4D"/>
      </a:dk1>
      <a:lt1>
        <a:srgbClr val="FFFFFF"/>
      </a:lt1>
      <a:dk2>
        <a:srgbClr val="005E7E"/>
      </a:dk2>
      <a:lt2>
        <a:srgbClr val="97BF0D"/>
      </a:lt2>
      <a:accent1>
        <a:srgbClr val="78BDDE"/>
      </a:accent1>
      <a:accent2>
        <a:srgbClr val="9AA2CE"/>
      </a:accent2>
      <a:accent3>
        <a:srgbClr val="97BF0D"/>
      </a:accent3>
      <a:accent4>
        <a:srgbClr val="FFED00"/>
      </a:accent4>
      <a:accent5>
        <a:srgbClr val="4977B6"/>
      </a:accent5>
      <a:accent6>
        <a:srgbClr val="005E80"/>
      </a:accent6>
      <a:hlink>
        <a:srgbClr val="97BF0D"/>
      </a:hlink>
      <a:folHlink>
        <a:srgbClr val="4D4D4D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E5C212BF-09D7-4571-BDA9-F6ADB61D1265}"/>
    </a:ext>
  </a:extLst>
</a:theme>
</file>

<file path=ppt/theme/theme5.xml><?xml version="1.0" encoding="utf-8"?>
<a:theme xmlns:a="http://schemas.openxmlformats.org/drawingml/2006/main" name="5_Rubriken in Farbe">
  <a:themeElements>
    <a:clrScheme name="Benutzerdefiniert 1">
      <a:dk1>
        <a:srgbClr val="4D4D4D"/>
      </a:dk1>
      <a:lt1>
        <a:srgbClr val="FFFFFF"/>
      </a:lt1>
      <a:dk2>
        <a:srgbClr val="005E7E"/>
      </a:dk2>
      <a:lt2>
        <a:srgbClr val="97BF0D"/>
      </a:lt2>
      <a:accent1>
        <a:srgbClr val="78BDDE"/>
      </a:accent1>
      <a:accent2>
        <a:srgbClr val="9AA2CE"/>
      </a:accent2>
      <a:accent3>
        <a:srgbClr val="97BF0D"/>
      </a:accent3>
      <a:accent4>
        <a:srgbClr val="FFED00"/>
      </a:accent4>
      <a:accent5>
        <a:srgbClr val="4977B6"/>
      </a:accent5>
      <a:accent6>
        <a:srgbClr val="005E80"/>
      </a:accent6>
      <a:hlink>
        <a:srgbClr val="97BF0D"/>
      </a:hlink>
      <a:folHlink>
        <a:srgbClr val="4D4D4D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98AE099F-D9A8-4A0E-8C4F-BACF38C5A4C5}"/>
    </a:ext>
  </a:extLst>
</a:theme>
</file>

<file path=ppt/theme/theme6.xml><?xml version="1.0" encoding="utf-8"?>
<a:theme xmlns:a="http://schemas.openxmlformats.org/drawingml/2006/main" name="6_Marginalienbereich">
  <a:themeElements>
    <a:clrScheme name="EKIBA CD">
      <a:dk1>
        <a:srgbClr val="4D4D4D"/>
      </a:dk1>
      <a:lt1>
        <a:srgbClr val="FFFFFF"/>
      </a:lt1>
      <a:dk2>
        <a:srgbClr val="005E7E"/>
      </a:dk2>
      <a:lt2>
        <a:srgbClr val="97BF0D"/>
      </a:lt2>
      <a:accent1>
        <a:srgbClr val="78BDDE"/>
      </a:accent1>
      <a:accent2>
        <a:srgbClr val="9AA2CE"/>
      </a:accent2>
      <a:accent3>
        <a:srgbClr val="97BF0D"/>
      </a:accent3>
      <a:accent4>
        <a:srgbClr val="FFED00"/>
      </a:accent4>
      <a:accent5>
        <a:srgbClr val="4977B6"/>
      </a:accent5>
      <a:accent6>
        <a:srgbClr val="005E80"/>
      </a:accent6>
      <a:hlink>
        <a:srgbClr val="97BF0D"/>
      </a:hlink>
      <a:folHlink>
        <a:srgbClr val="4D4D4D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kern="0"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22703909-5665-476C-931D-864E94BBE663}"/>
    </a:ext>
  </a:extLst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6bfff9-2c23-44ec-b78f-d830646a9d74" xsi:nil="true"/>
    <lcf76f155ced4ddcb4097134ff3c332f xmlns="ece4ec67-50c5-40e5-9cc6-a519089e0869">
      <Terms xmlns="http://schemas.microsoft.com/office/infopath/2007/PartnerControls"/>
    </lcf76f155ced4ddcb4097134ff3c332f>
    <SharedWithUsers xmlns="786bfff9-2c23-44ec-b78f-d830646a9d74">
      <UserInfo>
        <DisplayName>Hahnfeldt, Florian</DisplayName>
        <AccountId>228</AccountId>
        <AccountType/>
      </UserInfo>
    </SharedWithUsers>
    <MediaLengthInSeconds xmlns="ece4ec67-50c5-40e5-9cc6-a519089e08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53D65B5EF46541AB2C965A84074A9B" ma:contentTypeVersion="15" ma:contentTypeDescription="Ein neues Dokument erstellen." ma:contentTypeScope="" ma:versionID="2d21ba35a7dbd97ad06db182875f38bc">
  <xsd:schema xmlns:xsd="http://www.w3.org/2001/XMLSchema" xmlns:xs="http://www.w3.org/2001/XMLSchema" xmlns:p="http://schemas.microsoft.com/office/2006/metadata/properties" xmlns:ns2="ece4ec67-50c5-40e5-9cc6-a519089e0869" xmlns:ns3="786bfff9-2c23-44ec-b78f-d830646a9d74" targetNamespace="http://schemas.microsoft.com/office/2006/metadata/properties" ma:root="true" ma:fieldsID="75390ae9eaaa50cca483b1b7348d4298" ns2:_="" ns3:_="">
    <xsd:import namespace="ece4ec67-50c5-40e5-9cc6-a519089e0869"/>
    <xsd:import namespace="786bfff9-2c23-44ec-b78f-d830646a9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4ec67-50c5-40e5-9cc6-a519089e08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4c930fe5-1d79-4f1e-864d-9c3caa46a9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bfff9-2c23-44ec-b78f-d830646a9d7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7891f0a-b21e-4fb7-ad82-68bccc76edf8}" ma:internalName="TaxCatchAll" ma:showField="CatchAllData" ma:web="786bfff9-2c23-44ec-b78f-d830646a9d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2BC9A-7CC5-4861-8F1F-3CE85F62469F}">
  <ds:schemaRefs>
    <ds:schemaRef ds:uri="49e02f39-5132-4067-870e-88e0f1ba6d8f"/>
    <ds:schemaRef ds:uri="d17353d3-2887-4a45-887c-67a7d1101c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86bfff9-2c23-44ec-b78f-d830646a9d74"/>
    <ds:schemaRef ds:uri="ece4ec67-50c5-40e5-9cc6-a519089e0869"/>
  </ds:schemaRefs>
</ds:datastoreItem>
</file>

<file path=customXml/itemProps2.xml><?xml version="1.0" encoding="utf-8"?>
<ds:datastoreItem xmlns:ds="http://schemas.openxmlformats.org/officeDocument/2006/customXml" ds:itemID="{78975560-8E67-4A80-9ACD-7323032814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A414E-80C7-49AE-9756-4050AB08F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4ec67-50c5-40e5-9cc6-a519089e0869"/>
    <ds:schemaRef ds:uri="786bfff9-2c23-44ec-b78f-d830646a9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1842</Words>
  <Application>Microsoft Office PowerPoint</Application>
  <PresentationFormat>Benutzerdefiniert</PresentationFormat>
  <Paragraphs>348</Paragraphs>
  <Slides>34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Arial</vt:lpstr>
      <vt:lpstr>Trebuchet MS</vt:lpstr>
      <vt:lpstr>Wingdings</vt:lpstr>
      <vt:lpstr>1_Titel/Abschluss</vt:lpstr>
      <vt:lpstr>2_Rubrikversionen</vt:lpstr>
      <vt:lpstr>3_Layoutversionen</vt:lpstr>
      <vt:lpstr>4_Bild Vollfläche</vt:lpstr>
      <vt:lpstr>5_Rubriken in Farbe</vt:lpstr>
      <vt:lpstr>6_Marginalienbereich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neue Baugesetz (BauG)</vt:lpstr>
      <vt:lpstr>Das neue Baugesetz (BauG)</vt:lpstr>
      <vt:lpstr>Die neue RVO zum Baugesetz (BauG-RVO)</vt:lpstr>
      <vt:lpstr>Die neue RVO zum Baugesetz (BauG-RVO)</vt:lpstr>
      <vt:lpstr>PowerPoint-Präsentation</vt:lpstr>
      <vt:lpstr>Big Points der  BauFö-RVO   </vt:lpstr>
      <vt:lpstr>PowerPoint-Präsentation</vt:lpstr>
      <vt:lpstr>Die neue RVO zur Bau-förderung (BauFö-RVO)</vt:lpstr>
      <vt:lpstr>PowerPoint-Präsentation</vt:lpstr>
      <vt:lpstr>PowerPoint-Präsentation</vt:lpstr>
      <vt:lpstr>Zuweisung nach FAG</vt:lpstr>
      <vt:lpstr>PowerPoint-Präsentation</vt:lpstr>
      <vt:lpstr>PowerPoint-Präsentation</vt:lpstr>
      <vt:lpstr> Klimaschutz-Gesetz</vt:lpstr>
      <vt:lpstr> Klimaschutz-Gesetz</vt:lpstr>
      <vt:lpstr> Klimaschutz RVO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KlimaschutzGesetz</vt:lpstr>
      <vt:lpstr> Klimaschutz RVO</vt:lpstr>
      <vt:lpstr> Klimaschutz RVO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Golz, Kirsten</dc:creator>
  <cp:lastModifiedBy>Kleinhans, Simone</cp:lastModifiedBy>
  <cp:revision>11</cp:revision>
  <dcterms:created xsi:type="dcterms:W3CDTF">2023-11-24T06:10:34Z</dcterms:created>
  <dcterms:modified xsi:type="dcterms:W3CDTF">2025-09-02T09:52:00Z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0x0101006E53D65B5EF46541AB2C965A84074A9B</vt:lpwstr>
  </property>
  <property fmtid="{D5CDD505-2E9C-101B-9397-08002B2CF9AE}" pid="3" name="MediaServiceImageTags">
    <vt:lpwstr/>
  </property>
  <property fmtid="{D5CDD505-2E9C-101B-9397-08002B2CF9AE}" pid="4" name="Order">
    <vt:r8>47664200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SIP_Label_f7d05a01-8ac7-4326-b275-7b803ce1e6f0_Enabled">
    <vt:lpwstr>true</vt:lpwstr>
  </property>
  <property fmtid="{D5CDD505-2E9C-101B-9397-08002B2CF9AE}" pid="14" name="MSIP_Label_f7d05a01-8ac7-4326-b275-7b803ce1e6f0_SetDate">
    <vt:lpwstr>2025-08-06T11:45:02Z</vt:lpwstr>
  </property>
  <property fmtid="{D5CDD505-2E9C-101B-9397-08002B2CF9AE}" pid="15" name="MSIP_Label_f7d05a01-8ac7-4326-b275-7b803ce1e6f0_Method">
    <vt:lpwstr>Standard</vt:lpwstr>
  </property>
  <property fmtid="{D5CDD505-2E9C-101B-9397-08002B2CF9AE}" pid="16" name="MSIP_Label_f7d05a01-8ac7-4326-b275-7b803ce1e6f0_Name">
    <vt:lpwstr>Vertraulich</vt:lpwstr>
  </property>
  <property fmtid="{D5CDD505-2E9C-101B-9397-08002B2CF9AE}" pid="17" name="MSIP_Label_f7d05a01-8ac7-4326-b275-7b803ce1e6f0_SiteId">
    <vt:lpwstr>a060ce58-6193-41ee-8f96-2f23b57cca5d</vt:lpwstr>
  </property>
  <property fmtid="{D5CDD505-2E9C-101B-9397-08002B2CF9AE}" pid="18" name="MSIP_Label_f7d05a01-8ac7-4326-b275-7b803ce1e6f0_ActionId">
    <vt:lpwstr>6268c524-99e3-49d3-aacb-d56183fb36da</vt:lpwstr>
  </property>
  <property fmtid="{D5CDD505-2E9C-101B-9397-08002B2CF9AE}" pid="19" name="MSIP_Label_f7d05a01-8ac7-4326-b275-7b803ce1e6f0_ContentBits">
    <vt:lpwstr>0</vt:lpwstr>
  </property>
  <property fmtid="{D5CDD505-2E9C-101B-9397-08002B2CF9AE}" pid="20" name="MSIP_Label_f7d05a01-8ac7-4326-b275-7b803ce1e6f0_Tag">
    <vt:lpwstr>10, 3, 0, 2</vt:lpwstr>
  </property>
</Properties>
</file>